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364" r:id="rId31"/>
    <p:sldId id="365" r:id="rId32"/>
    <p:sldId id="286" r:id="rId33"/>
    <p:sldId id="287" r:id="rId34"/>
    <p:sldId id="366" r:id="rId35"/>
    <p:sldId id="288" r:id="rId36"/>
    <p:sldId id="289" r:id="rId37"/>
    <p:sldId id="290" r:id="rId38"/>
    <p:sldId id="291" r:id="rId39"/>
    <p:sldId id="292" r:id="rId40"/>
    <p:sldId id="293" r:id="rId41"/>
    <p:sldId id="294" r:id="rId42"/>
    <p:sldId id="295" r:id="rId43"/>
    <p:sldId id="297" r:id="rId44"/>
    <p:sldId id="298" r:id="rId45"/>
    <p:sldId id="299" r:id="rId46"/>
    <p:sldId id="300" r:id="rId47"/>
    <p:sldId id="301" r:id="rId48"/>
    <p:sldId id="367" r:id="rId49"/>
    <p:sldId id="303" r:id="rId50"/>
    <p:sldId id="304" r:id="rId51"/>
    <p:sldId id="305" r:id="rId52"/>
    <p:sldId id="306" r:id="rId53"/>
    <p:sldId id="307" r:id="rId54"/>
    <p:sldId id="308" r:id="rId55"/>
    <p:sldId id="309" r:id="rId56"/>
    <p:sldId id="368" r:id="rId57"/>
    <p:sldId id="369" r:id="rId58"/>
    <p:sldId id="370" r:id="rId59"/>
    <p:sldId id="313" r:id="rId60"/>
    <p:sldId id="314" r:id="rId61"/>
    <p:sldId id="315" r:id="rId62"/>
    <p:sldId id="316" r:id="rId63"/>
    <p:sldId id="317" r:id="rId64"/>
    <p:sldId id="318" r:id="rId65"/>
    <p:sldId id="319" r:id="rId66"/>
    <p:sldId id="372" r:id="rId67"/>
    <p:sldId id="320" r:id="rId68"/>
    <p:sldId id="321" r:id="rId69"/>
    <p:sldId id="322" r:id="rId70"/>
    <p:sldId id="323" r:id="rId71"/>
    <p:sldId id="324" r:id="rId72"/>
    <p:sldId id="325" r:id="rId73"/>
    <p:sldId id="374" r:id="rId74"/>
    <p:sldId id="327" r:id="rId75"/>
    <p:sldId id="328" r:id="rId76"/>
    <p:sldId id="329" r:id="rId77"/>
    <p:sldId id="330" r:id="rId78"/>
    <p:sldId id="331" r:id="rId79"/>
    <p:sldId id="332" r:id="rId80"/>
    <p:sldId id="333" r:id="rId81"/>
    <p:sldId id="357"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71" r:id="rId97"/>
    <p:sldId id="348" r:id="rId98"/>
    <p:sldId id="349" r:id="rId99"/>
    <p:sldId id="350" r:id="rId100"/>
    <p:sldId id="351" r:id="rId101"/>
    <p:sldId id="352" r:id="rId102"/>
    <p:sldId id="353" r:id="rId103"/>
    <p:sldId id="354" r:id="rId104"/>
    <p:sldId id="355" r:id="rId105"/>
    <p:sldId id="356" r:id="rId106"/>
    <p:sldId id="358" r:id="rId107"/>
    <p:sldId id="359" r:id="rId108"/>
    <p:sldId id="360" r:id="rId109"/>
    <p:sldId id="361" r:id="rId110"/>
    <p:sldId id="362" r:id="rId111"/>
    <p:sldId id="363" r:id="rId1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5"/>
    <p:restoredTop sz="87075" autoAdjust="0"/>
  </p:normalViewPr>
  <p:slideViewPr>
    <p:cSldViewPr>
      <p:cViewPr varScale="1">
        <p:scale>
          <a:sx n="71" d="100"/>
          <a:sy n="71" d="100"/>
        </p:scale>
        <p:origin x="360" y="6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58D83-1636-AF49-BA82-175CA1B942AF}" type="datetimeFigureOut">
              <a:rPr lang="en-US" smtClean="0"/>
              <a:t>6/15/2020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BFE100-CF12-2F43-89EA-5CB2FC14B300}" type="slidenum">
              <a:rPr lang="en-US" smtClean="0"/>
              <a:t>‹N›</a:t>
            </a:fld>
            <a:endParaRPr lang="en-US"/>
          </a:p>
        </p:txBody>
      </p:sp>
    </p:spTree>
    <p:extLst>
      <p:ext uri="{BB962C8B-B14F-4D97-AF65-F5344CB8AC3E}">
        <p14:creationId xmlns:p14="http://schemas.microsoft.com/office/powerpoint/2010/main" val="190025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FE100-CF12-2F43-89EA-5CB2FC14B300}" type="slidenum">
              <a:rPr lang="en-US" smtClean="0"/>
              <a:t>45</a:t>
            </a:fld>
            <a:endParaRPr lang="en-US"/>
          </a:p>
        </p:txBody>
      </p:sp>
    </p:spTree>
    <p:extLst>
      <p:ext uri="{BB962C8B-B14F-4D97-AF65-F5344CB8AC3E}">
        <p14:creationId xmlns:p14="http://schemas.microsoft.com/office/powerpoint/2010/main" val="315958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FE100-CF12-2F43-89EA-5CB2FC14B300}" type="slidenum">
              <a:rPr lang="en-US" smtClean="0"/>
              <a:t>74</a:t>
            </a:fld>
            <a:endParaRPr lang="en-US"/>
          </a:p>
        </p:txBody>
      </p:sp>
    </p:spTree>
    <p:extLst>
      <p:ext uri="{BB962C8B-B14F-4D97-AF65-F5344CB8AC3E}">
        <p14:creationId xmlns:p14="http://schemas.microsoft.com/office/powerpoint/2010/main" val="93289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BFE100-CF12-2F43-89EA-5CB2FC14B300}" type="slidenum">
              <a:rPr lang="en-US" smtClean="0"/>
              <a:t>97</a:t>
            </a:fld>
            <a:endParaRPr lang="en-US"/>
          </a:p>
        </p:txBody>
      </p:sp>
    </p:spTree>
    <p:extLst>
      <p:ext uri="{BB962C8B-B14F-4D97-AF65-F5344CB8AC3E}">
        <p14:creationId xmlns:p14="http://schemas.microsoft.com/office/powerpoint/2010/main" val="103660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BFE100-CF12-2F43-89EA-5CB2FC14B300}" type="slidenum">
              <a:rPr lang="en-US" smtClean="0"/>
              <a:t>111</a:t>
            </a:fld>
            <a:endParaRPr lang="en-US"/>
          </a:p>
        </p:txBody>
      </p:sp>
    </p:spTree>
    <p:extLst>
      <p:ext uri="{BB962C8B-B14F-4D97-AF65-F5344CB8AC3E}">
        <p14:creationId xmlns:p14="http://schemas.microsoft.com/office/powerpoint/2010/main" val="76051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0546FE-79D3-4011-AA4C-4D4474B15CB0}"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59A4-A253-4C1A-8C90-6510428C0092}" type="slidenum">
              <a:rPr lang="en-US" smtClean="0"/>
              <a:t>‹N›</a:t>
            </a:fld>
            <a:endParaRPr lang="en-US"/>
          </a:p>
        </p:txBody>
      </p:sp>
    </p:spTree>
    <p:extLst>
      <p:ext uri="{BB962C8B-B14F-4D97-AF65-F5344CB8AC3E}">
        <p14:creationId xmlns:p14="http://schemas.microsoft.com/office/powerpoint/2010/main" val="3207033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0546FE-79D3-4011-AA4C-4D4474B15CB0}"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59A4-A253-4C1A-8C90-6510428C0092}" type="slidenum">
              <a:rPr lang="en-US" smtClean="0"/>
              <a:t>‹N›</a:t>
            </a:fld>
            <a:endParaRPr lang="en-US"/>
          </a:p>
        </p:txBody>
      </p:sp>
    </p:spTree>
    <p:extLst>
      <p:ext uri="{BB962C8B-B14F-4D97-AF65-F5344CB8AC3E}">
        <p14:creationId xmlns:p14="http://schemas.microsoft.com/office/powerpoint/2010/main" val="288915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0546FE-79D3-4011-AA4C-4D4474B15CB0}"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59A4-A253-4C1A-8C90-6510428C0092}" type="slidenum">
              <a:rPr lang="en-US" smtClean="0"/>
              <a:t>‹N›</a:t>
            </a:fld>
            <a:endParaRPr lang="en-US"/>
          </a:p>
        </p:txBody>
      </p:sp>
    </p:spTree>
    <p:extLst>
      <p:ext uri="{BB962C8B-B14F-4D97-AF65-F5344CB8AC3E}">
        <p14:creationId xmlns:p14="http://schemas.microsoft.com/office/powerpoint/2010/main" val="41928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0546FE-79D3-4011-AA4C-4D4474B15CB0}"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59A4-A253-4C1A-8C90-6510428C0092}" type="slidenum">
              <a:rPr lang="en-US" smtClean="0"/>
              <a:t>‹N›</a:t>
            </a:fld>
            <a:endParaRPr lang="en-US"/>
          </a:p>
        </p:txBody>
      </p:sp>
    </p:spTree>
    <p:extLst>
      <p:ext uri="{BB962C8B-B14F-4D97-AF65-F5344CB8AC3E}">
        <p14:creationId xmlns:p14="http://schemas.microsoft.com/office/powerpoint/2010/main" val="156198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0546FE-79D3-4011-AA4C-4D4474B15CB0}" type="datetimeFigureOut">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59A4-A253-4C1A-8C90-6510428C0092}" type="slidenum">
              <a:rPr lang="en-US" smtClean="0"/>
              <a:t>‹N›</a:t>
            </a:fld>
            <a:endParaRPr lang="en-US"/>
          </a:p>
        </p:txBody>
      </p:sp>
    </p:spTree>
    <p:extLst>
      <p:ext uri="{BB962C8B-B14F-4D97-AF65-F5344CB8AC3E}">
        <p14:creationId xmlns:p14="http://schemas.microsoft.com/office/powerpoint/2010/main" val="147883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0546FE-79D3-4011-AA4C-4D4474B15CB0}"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559A4-A253-4C1A-8C90-6510428C0092}" type="slidenum">
              <a:rPr lang="en-US" smtClean="0"/>
              <a:t>‹N›</a:t>
            </a:fld>
            <a:endParaRPr lang="en-US"/>
          </a:p>
        </p:txBody>
      </p:sp>
    </p:spTree>
    <p:extLst>
      <p:ext uri="{BB962C8B-B14F-4D97-AF65-F5344CB8AC3E}">
        <p14:creationId xmlns:p14="http://schemas.microsoft.com/office/powerpoint/2010/main" val="62757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0546FE-79D3-4011-AA4C-4D4474B15CB0}" type="datetimeFigureOut">
              <a:rPr lang="en-US" smtClean="0"/>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559A4-A253-4C1A-8C90-6510428C0092}" type="slidenum">
              <a:rPr lang="en-US" smtClean="0"/>
              <a:t>‹N›</a:t>
            </a:fld>
            <a:endParaRPr lang="en-US"/>
          </a:p>
        </p:txBody>
      </p:sp>
    </p:spTree>
    <p:extLst>
      <p:ext uri="{BB962C8B-B14F-4D97-AF65-F5344CB8AC3E}">
        <p14:creationId xmlns:p14="http://schemas.microsoft.com/office/powerpoint/2010/main" val="1279198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0546FE-79D3-4011-AA4C-4D4474B15CB0}" type="datetimeFigureOut">
              <a:rPr lang="en-US" smtClean="0"/>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559A4-A253-4C1A-8C90-6510428C0092}" type="slidenum">
              <a:rPr lang="en-US" smtClean="0"/>
              <a:t>‹N›</a:t>
            </a:fld>
            <a:endParaRPr lang="en-US"/>
          </a:p>
        </p:txBody>
      </p:sp>
    </p:spTree>
    <p:extLst>
      <p:ext uri="{BB962C8B-B14F-4D97-AF65-F5344CB8AC3E}">
        <p14:creationId xmlns:p14="http://schemas.microsoft.com/office/powerpoint/2010/main" val="353328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546FE-79D3-4011-AA4C-4D4474B15CB0}" type="datetimeFigureOut">
              <a:rPr lang="en-US" smtClean="0"/>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559A4-A253-4C1A-8C90-6510428C0092}" type="slidenum">
              <a:rPr lang="en-US" smtClean="0"/>
              <a:t>‹N›</a:t>
            </a:fld>
            <a:endParaRPr lang="en-US"/>
          </a:p>
        </p:txBody>
      </p:sp>
    </p:spTree>
    <p:extLst>
      <p:ext uri="{BB962C8B-B14F-4D97-AF65-F5344CB8AC3E}">
        <p14:creationId xmlns:p14="http://schemas.microsoft.com/office/powerpoint/2010/main" val="141722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0546FE-79D3-4011-AA4C-4D4474B15CB0}"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559A4-A253-4C1A-8C90-6510428C0092}" type="slidenum">
              <a:rPr lang="en-US" smtClean="0"/>
              <a:t>‹N›</a:t>
            </a:fld>
            <a:endParaRPr lang="en-US"/>
          </a:p>
        </p:txBody>
      </p:sp>
    </p:spTree>
    <p:extLst>
      <p:ext uri="{BB962C8B-B14F-4D97-AF65-F5344CB8AC3E}">
        <p14:creationId xmlns:p14="http://schemas.microsoft.com/office/powerpoint/2010/main" val="27526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0546FE-79D3-4011-AA4C-4D4474B15CB0}" type="datetimeFigureOut">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559A4-A253-4C1A-8C90-6510428C0092}" type="slidenum">
              <a:rPr lang="en-US" smtClean="0"/>
              <a:t>‹N›</a:t>
            </a:fld>
            <a:endParaRPr lang="en-US"/>
          </a:p>
        </p:txBody>
      </p:sp>
    </p:spTree>
    <p:extLst>
      <p:ext uri="{BB962C8B-B14F-4D97-AF65-F5344CB8AC3E}">
        <p14:creationId xmlns:p14="http://schemas.microsoft.com/office/powerpoint/2010/main" val="423905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546FE-79D3-4011-AA4C-4D4474B15CB0}" type="datetimeFigureOut">
              <a:rPr lang="en-US" smtClean="0"/>
              <a:t>6/15/2020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559A4-A253-4C1A-8C90-6510428C0092}" type="slidenum">
              <a:rPr lang="en-US" smtClean="0"/>
              <a:t>‹N›</a:t>
            </a:fld>
            <a:endParaRPr lang="en-US"/>
          </a:p>
        </p:txBody>
      </p:sp>
    </p:spTree>
    <p:extLst>
      <p:ext uri="{BB962C8B-B14F-4D97-AF65-F5344CB8AC3E}">
        <p14:creationId xmlns:p14="http://schemas.microsoft.com/office/powerpoint/2010/main" val="3750084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a:t>Language, Meaning, and</a:t>
            </a:r>
            <a:br>
              <a:rPr lang="en-US" dirty="0"/>
            </a:br>
            <a:r>
              <a:rPr lang="en-US" dirty="0"/>
              <a:t>Rational Thought</a:t>
            </a:r>
          </a:p>
        </p:txBody>
      </p:sp>
      <p:sp>
        <p:nvSpPr>
          <p:cNvPr id="3" name="Subtitle 2"/>
          <p:cNvSpPr>
            <a:spLocks noGrp="1"/>
          </p:cNvSpPr>
          <p:nvPr>
            <p:ph type="subTitle" idx="1"/>
          </p:nvPr>
        </p:nvSpPr>
        <p:spPr/>
        <p:txBody>
          <a:bodyPr/>
          <a:lstStyle/>
          <a:p>
            <a:r>
              <a:rPr lang="en-US" dirty="0">
                <a:solidFill>
                  <a:schemeClr val="tx1"/>
                </a:solidFill>
              </a:rPr>
              <a:t>Ray </a:t>
            </a:r>
            <a:r>
              <a:rPr lang="en-US" dirty="0" err="1">
                <a:solidFill>
                  <a:schemeClr val="tx1"/>
                </a:solidFill>
              </a:rPr>
              <a:t>Jackendoff</a:t>
            </a:r>
            <a:endParaRPr lang="en-US" dirty="0">
              <a:solidFill>
                <a:schemeClr val="tx1"/>
              </a:solidFill>
            </a:endParaRPr>
          </a:p>
          <a:p>
            <a:r>
              <a:rPr lang="en-US" dirty="0">
                <a:solidFill>
                  <a:schemeClr val="tx1"/>
                </a:solidFill>
              </a:rPr>
              <a:t>Tufts University/MIT</a:t>
            </a:r>
          </a:p>
        </p:txBody>
      </p:sp>
    </p:spTree>
    <p:extLst>
      <p:ext uri="{BB962C8B-B14F-4D97-AF65-F5344CB8AC3E}">
        <p14:creationId xmlns:p14="http://schemas.microsoft.com/office/powerpoint/2010/main" val="1329987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thought as inner speech</a:t>
            </a:r>
          </a:p>
        </p:txBody>
      </p:sp>
      <p:sp>
        <p:nvSpPr>
          <p:cNvPr id="3" name="Content Placeholder 2"/>
          <p:cNvSpPr>
            <a:spLocks noGrp="1"/>
          </p:cNvSpPr>
          <p:nvPr>
            <p:ph idx="1"/>
          </p:nvPr>
        </p:nvSpPr>
        <p:spPr/>
        <p:txBody>
          <a:bodyPr>
            <a:normAutofit/>
          </a:bodyPr>
          <a:lstStyle/>
          <a:p>
            <a:pPr marL="0" indent="0">
              <a:buAutoNum type="arabicPeriod" startAt="2"/>
            </a:pPr>
            <a:r>
              <a:rPr lang="en-US" dirty="0"/>
              <a:t>  If the thought = the linguistic expression, how can we translate (even roughly) between languages?</a:t>
            </a:r>
          </a:p>
          <a:p>
            <a:pPr marL="0" indent="-457200">
              <a:buNone/>
            </a:pPr>
            <a:r>
              <a:rPr lang="en-US" dirty="0"/>
              <a:t>3.  What are we saying when we say two sentences mean the same thing?  (</a:t>
            </a:r>
            <a:r>
              <a:rPr lang="en-US" i="1" dirty="0"/>
              <a:t>The lion chased the bear</a:t>
            </a:r>
            <a:r>
              <a:rPr lang="en-US" dirty="0"/>
              <a:t> vs. </a:t>
            </a:r>
            <a:r>
              <a:rPr lang="en-US" i="1" dirty="0"/>
              <a:t>The bear was chased by the lion</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001690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pitfalls of </a:t>
            </a:r>
            <a:br>
              <a:rPr lang="en-US" dirty="0"/>
            </a:br>
            <a:r>
              <a:rPr lang="en-US" dirty="0"/>
              <a:t>apparently rational thinking</a:t>
            </a:r>
          </a:p>
        </p:txBody>
      </p:sp>
      <p:sp>
        <p:nvSpPr>
          <p:cNvPr id="3" name="Content Placeholder 2"/>
          <p:cNvSpPr>
            <a:spLocks noGrp="1"/>
          </p:cNvSpPr>
          <p:nvPr>
            <p:ph idx="1"/>
          </p:nvPr>
        </p:nvSpPr>
        <p:spPr/>
        <p:txBody>
          <a:bodyPr/>
          <a:lstStyle/>
          <a:p>
            <a:pPr marL="514350" indent="-514350">
              <a:buAutoNum type="arabicPeriod" startAt="4"/>
            </a:pPr>
            <a:r>
              <a:rPr lang="en-US" dirty="0"/>
              <a:t>Our reasoning is still only as good as the intuitive judgments that support the connections between thoughts:  </a:t>
            </a:r>
          </a:p>
          <a:p>
            <a:pPr marL="0" indent="0">
              <a:buNone/>
            </a:pPr>
            <a:r>
              <a:rPr lang="en-US" dirty="0"/>
              <a:t>	“Yes, it follows” or “No, it doesn’t”.  </a:t>
            </a:r>
          </a:p>
          <a:p>
            <a:pPr marL="0" indent="0">
              <a:buNone/>
            </a:pPr>
            <a:r>
              <a:rPr lang="en-US" dirty="0"/>
              <a:t>      Is it rational thinking?  </a:t>
            </a:r>
          </a:p>
          <a:p>
            <a:pPr marL="0" indent="0">
              <a:buNone/>
            </a:pPr>
            <a:r>
              <a:rPr lang="en-US" dirty="0"/>
              <a:t>      Or is it rationalizing? </a:t>
            </a:r>
          </a:p>
        </p:txBody>
      </p:sp>
    </p:spTree>
    <p:extLst>
      <p:ext uri="{BB962C8B-B14F-4D97-AF65-F5344CB8AC3E}">
        <p14:creationId xmlns:p14="http://schemas.microsoft.com/office/powerpoint/2010/main" val="4109516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pitfalls of </a:t>
            </a:r>
            <a:br>
              <a:rPr lang="en-US" dirty="0"/>
            </a:br>
            <a:r>
              <a:rPr lang="en-US" dirty="0"/>
              <a:t>apparently rational thinking</a:t>
            </a:r>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marL="0" indent="0">
              <a:buNone/>
            </a:pPr>
            <a:r>
              <a:rPr lang="en-US" sz="3800" dirty="0"/>
              <a:t>A symptom of rationalizing:  Different reasons all the time for the same conclusion.  </a:t>
            </a:r>
          </a:p>
          <a:p>
            <a:r>
              <a:rPr lang="en-US" dirty="0"/>
              <a:t>“We should go to war because they harbor people who attacked us/because they have weapons of mass destruction/because they don’t respect women’s rights/because …”</a:t>
            </a:r>
          </a:p>
          <a:p>
            <a:r>
              <a:rPr lang="en-US" dirty="0"/>
              <a:t>“Lowering taxes will create jobs” (even though it hasn’t)/”keep inflation down” (even though it hasn’t).</a:t>
            </a:r>
          </a:p>
          <a:p>
            <a:r>
              <a:rPr lang="en-US" dirty="0"/>
              <a:t>“Government should be kept off our backs” (but not when it comes to abortion and gay marriage…).</a:t>
            </a:r>
          </a:p>
          <a:p>
            <a:r>
              <a:rPr lang="en-US" dirty="0"/>
              <a:t> etc.</a:t>
            </a:r>
          </a:p>
          <a:p>
            <a:pPr marL="0" indent="0">
              <a:buNone/>
            </a:pPr>
            <a:r>
              <a:rPr lang="en-US" sz="3800" dirty="0"/>
              <a:t>These all feel rational to their proponents!</a:t>
            </a:r>
          </a:p>
        </p:txBody>
      </p:sp>
    </p:spTree>
    <p:extLst>
      <p:ext uri="{BB962C8B-B14F-4D97-AF65-F5344CB8AC3E}">
        <p14:creationId xmlns:p14="http://schemas.microsoft.com/office/powerpoint/2010/main" val="225396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pitfalls of </a:t>
            </a:r>
            <a:br>
              <a:rPr lang="en-US" dirty="0"/>
            </a:br>
            <a:r>
              <a:rPr lang="en-US" dirty="0"/>
              <a:t>apparently rational thinking</a:t>
            </a: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t>And what are you and I rationalizing about?</a:t>
            </a:r>
          </a:p>
          <a:p>
            <a:pPr marL="0" indent="0">
              <a:buNone/>
            </a:pPr>
            <a:endParaRPr lang="en-US" sz="3800" dirty="0"/>
          </a:p>
        </p:txBody>
      </p:sp>
    </p:spTree>
    <p:extLst>
      <p:ext uri="{BB962C8B-B14F-4D97-AF65-F5344CB8AC3E}">
        <p14:creationId xmlns:p14="http://schemas.microsoft.com/office/powerpoint/2010/main" val="235821905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pitfalls of </a:t>
            </a:r>
            <a:br>
              <a:rPr lang="en-US" dirty="0"/>
            </a:br>
            <a:r>
              <a:rPr lang="en-US" dirty="0"/>
              <a:t>apparently rational thinking</a:t>
            </a: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t>And what are you and I rationalizing about?</a:t>
            </a:r>
          </a:p>
          <a:p>
            <a:pPr marL="0" indent="0">
              <a:buNone/>
            </a:pPr>
            <a:r>
              <a:rPr lang="en-US" dirty="0"/>
              <a:t>From the inside, we have no way to tell.  </a:t>
            </a:r>
          </a:p>
          <a:p>
            <a:pPr marL="0" indent="0">
              <a:buNone/>
            </a:pPr>
            <a:r>
              <a:rPr lang="en-US" dirty="0"/>
              <a:t>The best we can do is to watch for cues from our physical and social environments that conflict with our convictions. </a:t>
            </a:r>
          </a:p>
          <a:p>
            <a:pPr marL="0" indent="0">
              <a:buNone/>
            </a:pPr>
            <a:endParaRPr lang="en-US" sz="3800" dirty="0"/>
          </a:p>
        </p:txBody>
      </p:sp>
    </p:spTree>
    <p:extLst>
      <p:ext uri="{BB962C8B-B14F-4D97-AF65-F5344CB8AC3E}">
        <p14:creationId xmlns:p14="http://schemas.microsoft.com/office/powerpoint/2010/main" val="285316058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pitfalls of </a:t>
            </a:r>
            <a:br>
              <a:rPr lang="en-US" dirty="0"/>
            </a:br>
            <a:r>
              <a:rPr lang="en-US" dirty="0"/>
              <a:t>apparently rational thinking</a:t>
            </a: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t>And what are you and I rationalizing about?</a:t>
            </a:r>
          </a:p>
          <a:p>
            <a:pPr marL="0" indent="0">
              <a:buNone/>
            </a:pPr>
            <a:r>
              <a:rPr lang="en-US" dirty="0"/>
              <a:t>From the inside, we have no way to tell.  </a:t>
            </a:r>
          </a:p>
          <a:p>
            <a:pPr marL="0" indent="0">
              <a:buNone/>
            </a:pPr>
            <a:r>
              <a:rPr lang="en-US" dirty="0"/>
              <a:t>The best we can do is to watch for cues from our physical and social environments that conflict with our convictions. </a:t>
            </a:r>
          </a:p>
          <a:p>
            <a:pPr marL="0" indent="0">
              <a:buNone/>
            </a:pPr>
            <a:r>
              <a:rPr lang="en-US" dirty="0"/>
              <a:t>Being alert to the possibility that one may be wrong at least keeps one modest.</a:t>
            </a:r>
          </a:p>
          <a:p>
            <a:pPr marL="0" indent="0">
              <a:buNone/>
            </a:pPr>
            <a:endParaRPr lang="en-US" sz="3800" dirty="0"/>
          </a:p>
        </p:txBody>
      </p:sp>
    </p:spTree>
    <p:extLst>
      <p:ext uri="{BB962C8B-B14F-4D97-AF65-F5344CB8AC3E}">
        <p14:creationId xmlns:p14="http://schemas.microsoft.com/office/powerpoint/2010/main" val="20771402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pitfalls of </a:t>
            </a:r>
            <a:br>
              <a:rPr lang="en-US" dirty="0"/>
            </a:br>
            <a:r>
              <a:rPr lang="en-US" dirty="0"/>
              <a:t>apparently rational thinking</a:t>
            </a: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endParaRPr lang="en-US" sz="3800" dirty="0"/>
          </a:p>
          <a:p>
            <a:pPr marL="0" indent="0">
              <a:buNone/>
            </a:pPr>
            <a:r>
              <a:rPr lang="en-US" dirty="0"/>
              <a:t>How to avoid paralysis from worrying whether one might be wrong?  </a:t>
            </a:r>
          </a:p>
          <a:p>
            <a:pPr marL="0" indent="0">
              <a:buNone/>
            </a:pPr>
            <a:endParaRPr lang="en-US" dirty="0"/>
          </a:p>
          <a:p>
            <a:pPr marL="0" indent="0">
              <a:buNone/>
            </a:pPr>
            <a:r>
              <a:rPr lang="en-US" dirty="0"/>
              <a:t>That’s an intuitive judgment too!</a:t>
            </a:r>
          </a:p>
        </p:txBody>
      </p:sp>
    </p:spTree>
    <p:extLst>
      <p:ext uri="{BB962C8B-B14F-4D97-AF65-F5344CB8AC3E}">
        <p14:creationId xmlns:p14="http://schemas.microsoft.com/office/powerpoint/2010/main" val="32263356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57200" y="1371600"/>
            <a:ext cx="8229600" cy="4525963"/>
          </a:xfrm>
        </p:spPr>
        <p:txBody>
          <a:bodyPr/>
          <a:lstStyle/>
          <a:p>
            <a:r>
              <a:rPr lang="en-US" dirty="0"/>
              <a:t>Although we often experience our thought as inner speech, the speech is not the thought.  It is only the conscious “handle” of the thought, which is itself unconscious.  </a:t>
            </a:r>
          </a:p>
          <a:p>
            <a:endParaRPr lang="en-US" dirty="0"/>
          </a:p>
        </p:txBody>
      </p:sp>
    </p:spTree>
    <p:extLst>
      <p:ext uri="{BB962C8B-B14F-4D97-AF65-F5344CB8AC3E}">
        <p14:creationId xmlns:p14="http://schemas.microsoft.com/office/powerpoint/2010/main" val="29664438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57200" y="1371600"/>
            <a:ext cx="8229600" cy="4525963"/>
          </a:xfrm>
        </p:spPr>
        <p:txBody>
          <a:bodyPr/>
          <a:lstStyle/>
          <a:p>
            <a:r>
              <a:rPr lang="en-US" dirty="0"/>
              <a:t>Although we often experience our thought as inner speech, the speech is not the thought.  It is only the conscious “handle” of the thought, which is itself unconscious.  </a:t>
            </a:r>
          </a:p>
          <a:p>
            <a:r>
              <a:rPr lang="en-US" dirty="0"/>
              <a:t>The ideal of rational thought, in which every step is made explicit, comes from a widespread but incorrect conviction that thought is nothing but language.</a:t>
            </a:r>
          </a:p>
          <a:p>
            <a:pPr marL="0" indent="0">
              <a:buNone/>
            </a:pPr>
            <a:endParaRPr lang="en-US" dirty="0"/>
          </a:p>
          <a:p>
            <a:endParaRPr lang="en-US" dirty="0"/>
          </a:p>
        </p:txBody>
      </p:sp>
    </p:spTree>
    <p:extLst>
      <p:ext uri="{BB962C8B-B14F-4D97-AF65-F5344CB8AC3E}">
        <p14:creationId xmlns:p14="http://schemas.microsoft.com/office/powerpoint/2010/main" val="6262673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57200" y="1371600"/>
            <a:ext cx="8229600" cy="5257800"/>
          </a:xfrm>
        </p:spPr>
        <p:txBody>
          <a:bodyPr>
            <a:normAutofit/>
          </a:bodyPr>
          <a:lstStyle/>
          <a:p>
            <a:r>
              <a:rPr lang="en-US" dirty="0"/>
              <a:t>Although we often experience our thought as inner speech, the speech is not the thought.  It is only the conscious “handle” of the thought, which is itself unconscious.  </a:t>
            </a:r>
          </a:p>
          <a:p>
            <a:r>
              <a:rPr lang="en-US" dirty="0"/>
              <a:t>The ideal of rational thought, in which every step is made explicit, comes from a widespread but incorrect conviction that thought is nothing but language.</a:t>
            </a:r>
          </a:p>
          <a:p>
            <a:r>
              <a:rPr lang="en-US" dirty="0"/>
              <a:t>What we experience as rational thought rides on top of a robust base of intuitive thought.</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5507593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57200" y="1371600"/>
            <a:ext cx="8229600" cy="5257800"/>
          </a:xfrm>
        </p:spPr>
        <p:txBody>
          <a:bodyPr>
            <a:normAutofit/>
          </a:bodyPr>
          <a:lstStyle/>
          <a:p>
            <a:r>
              <a:rPr lang="en-US" dirty="0"/>
              <a:t>Having conscious “handles” enhances thought vastly.</a:t>
            </a:r>
          </a:p>
        </p:txBody>
      </p:sp>
    </p:spTree>
    <p:extLst>
      <p:ext uri="{BB962C8B-B14F-4D97-AF65-F5344CB8AC3E}">
        <p14:creationId xmlns:p14="http://schemas.microsoft.com/office/powerpoint/2010/main" val="3153999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thought as inner speech</a:t>
            </a:r>
          </a:p>
        </p:txBody>
      </p:sp>
      <p:sp>
        <p:nvSpPr>
          <p:cNvPr id="3" name="Content Placeholder 2"/>
          <p:cNvSpPr>
            <a:spLocks noGrp="1"/>
          </p:cNvSpPr>
          <p:nvPr>
            <p:ph idx="1"/>
          </p:nvPr>
        </p:nvSpPr>
        <p:spPr/>
        <p:txBody>
          <a:bodyPr>
            <a:normAutofit/>
          </a:bodyPr>
          <a:lstStyle/>
          <a:p>
            <a:pPr marL="0" indent="0">
              <a:buAutoNum type="arabicPeriod" startAt="2"/>
            </a:pPr>
            <a:r>
              <a:rPr lang="en-US" dirty="0"/>
              <a:t>  If the thought = the linguistic expression, how can we translate (even roughly) between languages?</a:t>
            </a:r>
          </a:p>
          <a:p>
            <a:pPr marL="0" indent="0">
              <a:buNone/>
            </a:pPr>
            <a:r>
              <a:rPr lang="en-US" dirty="0"/>
              <a:t>3.  What are we saying when we say two sentences mean the same thing?  (</a:t>
            </a:r>
            <a:r>
              <a:rPr lang="en-US" i="1" dirty="0"/>
              <a:t>The lion chased the bear</a:t>
            </a:r>
            <a:r>
              <a:rPr lang="en-US" dirty="0"/>
              <a:t> vs. </a:t>
            </a:r>
            <a:r>
              <a:rPr lang="en-US" i="1" dirty="0"/>
              <a:t>The bear was chased by the lion</a:t>
            </a:r>
            <a:r>
              <a:rPr lang="en-US" dirty="0"/>
              <a:t>)</a:t>
            </a:r>
          </a:p>
          <a:p>
            <a:pPr marL="0" indent="0">
              <a:buNone/>
            </a:pPr>
            <a:r>
              <a:rPr lang="en-US" dirty="0"/>
              <a:t>4.  How could animals think?  (and they do!)</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127133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57200" y="1371600"/>
            <a:ext cx="8229600" cy="5257800"/>
          </a:xfrm>
        </p:spPr>
        <p:txBody>
          <a:bodyPr>
            <a:normAutofit/>
          </a:bodyPr>
          <a:lstStyle/>
          <a:p>
            <a:r>
              <a:rPr lang="en-US" dirty="0"/>
              <a:t>Having conscious “handles” enhances thought vastly.</a:t>
            </a:r>
          </a:p>
          <a:p>
            <a:r>
              <a:rPr lang="en-US" dirty="0"/>
              <a:t>But this does not excuse us from carefully examining our intuitions of rationality, which cannot be made fully conscious.  </a:t>
            </a:r>
          </a:p>
        </p:txBody>
      </p:sp>
    </p:spTree>
    <p:extLst>
      <p:ext uri="{BB962C8B-B14F-4D97-AF65-F5344CB8AC3E}">
        <p14:creationId xmlns:p14="http://schemas.microsoft.com/office/powerpoint/2010/main" val="41418708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81300"/>
            <a:ext cx="8229600" cy="1143000"/>
          </a:xfrm>
        </p:spPr>
        <p:txBody>
          <a:bodyPr/>
          <a:lstStyle/>
          <a:p>
            <a:r>
              <a:rPr lang="en-US" dirty="0"/>
              <a:t>Thank you!</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0"/>
            <a:ext cx="3962400" cy="5943600"/>
          </a:xfrm>
          <a:prstGeom prst="rect">
            <a:avLst/>
          </a:prstGeom>
          <a:effectLst>
            <a:outerShdw blurRad="50800" dist="50800" dir="5400000" algn="ctr" rotWithShape="0">
              <a:srgbClr val="000000">
                <a:alpha val="0"/>
              </a:srgbClr>
            </a:outerShdw>
            <a:reflection stA="0" endPos="65000" dist="50800" dir="5400000" sy="-100000" algn="bl" rotWithShape="0"/>
          </a:effectLst>
        </p:spPr>
      </p:pic>
    </p:spTree>
    <p:extLst>
      <p:ext uri="{BB962C8B-B14F-4D97-AF65-F5344CB8AC3E}">
        <p14:creationId xmlns:p14="http://schemas.microsoft.com/office/powerpoint/2010/main" val="5457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thought as inner speech</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A different intuition (Chomsky):  Language </a:t>
            </a:r>
            <a:r>
              <a:rPr lang="en-US" i="1" dirty="0"/>
              <a:t>expresses</a:t>
            </a:r>
            <a:r>
              <a:rPr lang="en-US" dirty="0"/>
              <a:t> thought.</a:t>
            </a:r>
          </a:p>
          <a:p>
            <a:pPr marL="0" indent="0">
              <a:buNone/>
            </a:pPr>
            <a:r>
              <a:rPr lang="en-US" dirty="0"/>
              <a:t>But then: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8413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thought as inner speech</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A different intuition (Chomsky):  Language </a:t>
            </a:r>
            <a:r>
              <a:rPr lang="en-US" i="1" dirty="0"/>
              <a:t>expresses</a:t>
            </a:r>
            <a:r>
              <a:rPr lang="en-US" dirty="0"/>
              <a:t> thought.</a:t>
            </a:r>
          </a:p>
          <a:p>
            <a:pPr marL="0" indent="0">
              <a:buNone/>
            </a:pPr>
            <a:r>
              <a:rPr lang="en-US" dirty="0"/>
              <a:t>But then:</a:t>
            </a:r>
          </a:p>
          <a:p>
            <a:pPr marL="0" indent="0">
              <a:buNone/>
            </a:pPr>
            <a:r>
              <a:rPr lang="en-US" dirty="0"/>
              <a:t>WHAT’S THE THOUGHT THAT LANGUAGE EXPRESSES?</a:t>
            </a:r>
          </a:p>
        </p:txBody>
      </p:sp>
    </p:spTree>
    <p:extLst>
      <p:ext uri="{BB962C8B-B14F-4D97-AF65-F5344CB8AC3E}">
        <p14:creationId xmlns:p14="http://schemas.microsoft.com/office/powerpoint/2010/main" val="345034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language?</a:t>
            </a:r>
            <a:br>
              <a:rPr lang="en-US" dirty="0"/>
            </a:br>
            <a:r>
              <a:rPr lang="en-US" dirty="0"/>
              <a:t>What are words and sentences?</a:t>
            </a:r>
          </a:p>
        </p:txBody>
      </p:sp>
      <p:sp>
        <p:nvSpPr>
          <p:cNvPr id="3" name="Content Placeholder 2"/>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2919389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language?</a:t>
            </a:r>
            <a:br>
              <a:rPr lang="en-US" dirty="0"/>
            </a:br>
            <a:r>
              <a:rPr lang="en-US" dirty="0"/>
              <a:t>What are words and sentences?</a:t>
            </a:r>
          </a:p>
        </p:txBody>
      </p:sp>
      <p:sp>
        <p:nvSpPr>
          <p:cNvPr id="3" name="Content Placeholder 2"/>
          <p:cNvSpPr>
            <a:spLocks noGrp="1"/>
          </p:cNvSpPr>
          <p:nvPr>
            <p:ph idx="1"/>
          </p:nvPr>
        </p:nvSpPr>
        <p:spPr/>
        <p:txBody>
          <a:bodyPr/>
          <a:lstStyle/>
          <a:p>
            <a:pPr marL="0" indent="0">
              <a:buNone/>
            </a:pPr>
            <a:r>
              <a:rPr lang="en-US" dirty="0"/>
              <a:t>Words and sentences wouldn’t exist if there weren’t people using them.</a:t>
            </a:r>
          </a:p>
        </p:txBody>
      </p:sp>
    </p:spTree>
    <p:extLst>
      <p:ext uri="{BB962C8B-B14F-4D97-AF65-F5344CB8AC3E}">
        <p14:creationId xmlns:p14="http://schemas.microsoft.com/office/powerpoint/2010/main" val="1661575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language?</a:t>
            </a:r>
            <a:br>
              <a:rPr lang="en-US" dirty="0"/>
            </a:br>
            <a:r>
              <a:rPr lang="en-US" dirty="0"/>
              <a:t>What are words and sentences?</a:t>
            </a:r>
          </a:p>
        </p:txBody>
      </p:sp>
      <p:sp>
        <p:nvSpPr>
          <p:cNvPr id="3" name="Content Placeholder 2"/>
          <p:cNvSpPr>
            <a:spLocks noGrp="1"/>
          </p:cNvSpPr>
          <p:nvPr>
            <p:ph idx="1"/>
          </p:nvPr>
        </p:nvSpPr>
        <p:spPr/>
        <p:txBody>
          <a:bodyPr/>
          <a:lstStyle/>
          <a:p>
            <a:pPr marL="0" indent="0">
              <a:buNone/>
            </a:pPr>
            <a:r>
              <a:rPr lang="en-US" dirty="0"/>
              <a:t>Words and sentences wouldn’t exist if there weren’t people using them.</a:t>
            </a:r>
          </a:p>
          <a:p>
            <a:pPr marL="0" indent="0">
              <a:buNone/>
            </a:pPr>
            <a:r>
              <a:rPr lang="en-US" dirty="0"/>
              <a:t>The cognitive perspective:  What’s going on </a:t>
            </a:r>
            <a:r>
              <a:rPr lang="en-US" i="1" dirty="0"/>
              <a:t>in people</a:t>
            </a:r>
            <a:r>
              <a:rPr lang="en-US" dirty="0"/>
              <a:t> when they speak or understand words and sentences?</a:t>
            </a:r>
          </a:p>
        </p:txBody>
      </p:sp>
    </p:spTree>
    <p:extLst>
      <p:ext uri="{BB962C8B-B14F-4D97-AF65-F5344CB8AC3E}">
        <p14:creationId xmlns:p14="http://schemas.microsoft.com/office/powerpoint/2010/main" val="1368156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language?</a:t>
            </a:r>
            <a:br>
              <a:rPr lang="en-US" dirty="0"/>
            </a:br>
            <a:r>
              <a:rPr lang="en-US" dirty="0"/>
              <a:t>What are words and sentences?</a:t>
            </a:r>
          </a:p>
        </p:txBody>
      </p:sp>
      <p:sp>
        <p:nvSpPr>
          <p:cNvPr id="3" name="Content Placeholder 2"/>
          <p:cNvSpPr>
            <a:spLocks noGrp="1"/>
          </p:cNvSpPr>
          <p:nvPr>
            <p:ph idx="1"/>
          </p:nvPr>
        </p:nvSpPr>
        <p:spPr/>
        <p:txBody>
          <a:bodyPr/>
          <a:lstStyle/>
          <a:p>
            <a:pPr marL="0" indent="0">
              <a:buNone/>
            </a:pPr>
            <a:r>
              <a:rPr lang="en-US" dirty="0"/>
              <a:t>Words and sentences wouldn’t exist if there weren’t people using them.</a:t>
            </a:r>
          </a:p>
          <a:p>
            <a:pPr marL="0" indent="0">
              <a:buNone/>
            </a:pPr>
            <a:r>
              <a:rPr lang="en-US" dirty="0"/>
              <a:t>The cognitive perspective:  What’s going on </a:t>
            </a:r>
            <a:r>
              <a:rPr lang="en-US" i="1" dirty="0"/>
              <a:t>in people</a:t>
            </a:r>
            <a:r>
              <a:rPr lang="en-US" dirty="0"/>
              <a:t> when they speak or understand words and sentences?</a:t>
            </a:r>
          </a:p>
          <a:p>
            <a:pPr marL="0" indent="0">
              <a:buNone/>
            </a:pPr>
            <a:r>
              <a:rPr lang="en-US" dirty="0"/>
              <a:t>A word is a linkage in a speaker’s </a:t>
            </a:r>
            <a:r>
              <a:rPr lang="en-US" dirty="0" err="1"/>
              <a:t>longterm</a:t>
            </a:r>
            <a:r>
              <a:rPr lang="en-US" dirty="0"/>
              <a:t> memory between a pronunciation and a concept (the word’s meaning).</a:t>
            </a:r>
          </a:p>
        </p:txBody>
      </p:sp>
    </p:spTree>
    <p:extLst>
      <p:ext uri="{BB962C8B-B14F-4D97-AF65-F5344CB8AC3E}">
        <p14:creationId xmlns:p14="http://schemas.microsoft.com/office/powerpoint/2010/main" val="1638227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language?</a:t>
            </a:r>
            <a:br>
              <a:rPr lang="en-US" dirty="0"/>
            </a:br>
            <a:r>
              <a:rPr lang="en-US" dirty="0"/>
              <a:t>What are words and sentences?</a:t>
            </a: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t>Words and sentences wouldn’t exist if there weren’t people using them.</a:t>
            </a:r>
          </a:p>
          <a:p>
            <a:pPr marL="0" indent="0">
              <a:buNone/>
            </a:pPr>
            <a:r>
              <a:rPr lang="en-US" dirty="0"/>
              <a:t>The cognitive perspective:  What’s going on </a:t>
            </a:r>
            <a:r>
              <a:rPr lang="en-US" i="1" dirty="0"/>
              <a:t>in people</a:t>
            </a:r>
            <a:r>
              <a:rPr lang="en-US" dirty="0"/>
              <a:t> when they speak or understand words and sentences?</a:t>
            </a:r>
          </a:p>
          <a:p>
            <a:pPr marL="0" indent="0">
              <a:buNone/>
            </a:pPr>
            <a:r>
              <a:rPr lang="en-US" dirty="0"/>
              <a:t>A word is a linkage in a speaker’s </a:t>
            </a:r>
            <a:r>
              <a:rPr lang="en-US" dirty="0" err="1"/>
              <a:t>longterm</a:t>
            </a:r>
            <a:r>
              <a:rPr lang="en-US" dirty="0"/>
              <a:t> memory between a pronunciation and a concept (the word’s meaning).</a:t>
            </a:r>
          </a:p>
          <a:p>
            <a:pPr marL="0" indent="0">
              <a:buNone/>
            </a:pPr>
            <a:r>
              <a:rPr lang="en-US" dirty="0"/>
              <a:t>But WHAT’S A CONCEPT??</a:t>
            </a:r>
          </a:p>
        </p:txBody>
      </p:sp>
    </p:spTree>
    <p:extLst>
      <p:ext uri="{BB962C8B-B14F-4D97-AF65-F5344CB8AC3E}">
        <p14:creationId xmlns:p14="http://schemas.microsoft.com/office/powerpoint/2010/main" val="1603207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a concept have </a:t>
            </a:r>
            <a:br>
              <a:rPr lang="en-US" dirty="0"/>
            </a:br>
            <a:r>
              <a:rPr lang="en-US" dirty="0"/>
              <a:t>to be able to do?</a:t>
            </a:r>
          </a:p>
        </p:txBody>
      </p:sp>
      <p:sp>
        <p:nvSpPr>
          <p:cNvPr id="3" name="Content Placeholder 2"/>
          <p:cNvSpPr>
            <a:spLocks noGrp="1"/>
          </p:cNvSpPr>
          <p:nvPr>
            <p:ph idx="1"/>
          </p:nvPr>
        </p:nvSpPr>
        <p:spPr/>
        <p:txBody>
          <a:bodyPr/>
          <a:lstStyle/>
          <a:p>
            <a:pPr marL="0" indent="0">
              <a:buNone/>
            </a:pPr>
            <a:r>
              <a:rPr lang="en-US" dirty="0"/>
              <a:t>1.  Reference:  Identifying and categorizing things in the environment as coded in the mind by perception:  </a:t>
            </a:r>
            <a:r>
              <a:rPr lang="en-US" i="1" dirty="0"/>
              <a:t>That</a:t>
            </a:r>
            <a:r>
              <a:rPr lang="en-US" dirty="0"/>
              <a:t> is an X.</a:t>
            </a:r>
          </a:p>
        </p:txBody>
      </p:sp>
    </p:spTree>
    <p:extLst>
      <p:ext uri="{BB962C8B-B14F-4D97-AF65-F5344CB8AC3E}">
        <p14:creationId xmlns:p14="http://schemas.microsoft.com/office/powerpoint/2010/main" val="23936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267824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a concept have </a:t>
            </a:r>
            <a:br>
              <a:rPr lang="en-US" dirty="0"/>
            </a:br>
            <a:r>
              <a:rPr lang="en-US" dirty="0"/>
              <a:t>to be able to do?</a:t>
            </a:r>
          </a:p>
        </p:txBody>
      </p:sp>
      <p:sp>
        <p:nvSpPr>
          <p:cNvPr id="3" name="Content Placeholder 2"/>
          <p:cNvSpPr>
            <a:spLocks noGrp="1"/>
          </p:cNvSpPr>
          <p:nvPr>
            <p:ph idx="1"/>
          </p:nvPr>
        </p:nvSpPr>
        <p:spPr/>
        <p:txBody>
          <a:bodyPr/>
          <a:lstStyle/>
          <a:p>
            <a:pPr marL="0" indent="0">
              <a:buAutoNum type="arabicPeriod"/>
            </a:pPr>
            <a:r>
              <a:rPr lang="en-US" dirty="0"/>
              <a:t>  Reference:  Identifying and categorizing things in the environment as coded in the mind by perception:  </a:t>
            </a:r>
            <a:r>
              <a:rPr lang="en-US" i="1" dirty="0"/>
              <a:t>That</a:t>
            </a:r>
            <a:r>
              <a:rPr lang="en-US" dirty="0"/>
              <a:t> is an X.</a:t>
            </a:r>
          </a:p>
          <a:p>
            <a:pPr marL="514350" indent="-514350">
              <a:buAutoNum type="arabicPeriod"/>
            </a:pPr>
            <a:r>
              <a:rPr lang="en-US" dirty="0"/>
              <a:t>Inference:  If something is an X, </a:t>
            </a:r>
          </a:p>
          <a:p>
            <a:pPr indent="0"/>
            <a:r>
              <a:rPr lang="en-US" dirty="0"/>
              <a:t> It does such-and-such</a:t>
            </a:r>
          </a:p>
          <a:p>
            <a:pPr indent="0"/>
            <a:r>
              <a:rPr lang="en-US" dirty="0"/>
              <a:t> You can do such-and-such with it</a:t>
            </a:r>
          </a:p>
          <a:p>
            <a:pPr indent="0"/>
            <a:r>
              <a:rPr lang="en-US" dirty="0"/>
              <a:t> It’s worth such-and-such</a:t>
            </a:r>
          </a:p>
          <a:p>
            <a:pPr indent="0"/>
            <a:r>
              <a:rPr lang="en-US" dirty="0"/>
              <a:t> etc.</a:t>
            </a:r>
          </a:p>
        </p:txBody>
      </p:sp>
    </p:spTree>
    <p:extLst>
      <p:ext uri="{BB962C8B-B14F-4D97-AF65-F5344CB8AC3E}">
        <p14:creationId xmlns:p14="http://schemas.microsoft.com/office/powerpoint/2010/main" val="144513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a concept have </a:t>
            </a:r>
            <a:br>
              <a:rPr lang="en-US" dirty="0"/>
            </a:br>
            <a:r>
              <a:rPr lang="en-US" dirty="0"/>
              <a:t>to be able to do?</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Inference in perception:  If that thing turns around, it will have a back – it won’t be a hollow shell.</a:t>
            </a:r>
          </a:p>
        </p:txBody>
      </p:sp>
    </p:spTree>
    <p:extLst>
      <p:ext uri="{BB962C8B-B14F-4D97-AF65-F5344CB8AC3E}">
        <p14:creationId xmlns:p14="http://schemas.microsoft.com/office/powerpoint/2010/main" val="1917111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a concept have </a:t>
            </a:r>
            <a:br>
              <a:rPr lang="en-US" dirty="0"/>
            </a:br>
            <a:r>
              <a:rPr lang="en-US" dirty="0"/>
              <a:t>to be able to do?</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Inference in perception:  If that thing turns around, it will have a back – it won’t be a hollow shell.</a:t>
            </a:r>
          </a:p>
          <a:p>
            <a:pPr marL="0" indent="0">
              <a:buNone/>
            </a:pPr>
            <a:endParaRPr lang="en-US" dirty="0"/>
          </a:p>
          <a:p>
            <a:pPr marL="0" indent="0">
              <a:buNone/>
            </a:pPr>
            <a:r>
              <a:rPr lang="en-US" dirty="0"/>
              <a:t>Inferential patterns among concepts stored in memory as links in a semantic network.</a:t>
            </a:r>
          </a:p>
        </p:txBody>
      </p:sp>
    </p:spTree>
    <p:extLst>
      <p:ext uri="{BB962C8B-B14F-4D97-AF65-F5344CB8AC3E}">
        <p14:creationId xmlns:p14="http://schemas.microsoft.com/office/powerpoint/2010/main" val="4044269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word?</a:t>
            </a:r>
          </a:p>
        </p:txBody>
      </p:sp>
      <p:sp>
        <p:nvSpPr>
          <p:cNvPr id="3" name="Content Placeholder 2"/>
          <p:cNvSpPr>
            <a:spLocks noGrp="1"/>
          </p:cNvSpPr>
          <p:nvPr>
            <p:ph idx="1"/>
          </p:nvPr>
        </p:nvSpPr>
        <p:spPr/>
        <p:txBody>
          <a:bodyPr/>
          <a:lstStyle/>
          <a:p>
            <a:pPr marL="0" indent="0">
              <a:buNone/>
            </a:pPr>
            <a:r>
              <a:rPr lang="en-US" dirty="0"/>
              <a:t>Word = linkage of pronunciation (stored in memory) and a concept (stored in memory)</a:t>
            </a:r>
          </a:p>
          <a:p>
            <a:pPr marL="0" indent="0">
              <a:buNone/>
            </a:pPr>
            <a:endParaRPr lang="en-US" dirty="0"/>
          </a:p>
        </p:txBody>
      </p:sp>
    </p:spTree>
    <p:extLst>
      <p:ext uri="{BB962C8B-B14F-4D97-AF65-F5344CB8AC3E}">
        <p14:creationId xmlns:p14="http://schemas.microsoft.com/office/powerpoint/2010/main" val="3554658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word?</a:t>
            </a:r>
          </a:p>
        </p:txBody>
      </p:sp>
      <p:sp>
        <p:nvSpPr>
          <p:cNvPr id="3" name="Content Placeholder 2"/>
          <p:cNvSpPr>
            <a:spLocks noGrp="1"/>
          </p:cNvSpPr>
          <p:nvPr>
            <p:ph idx="1"/>
          </p:nvPr>
        </p:nvSpPr>
        <p:spPr/>
        <p:txBody>
          <a:bodyPr/>
          <a:lstStyle/>
          <a:p>
            <a:pPr marL="0" indent="0">
              <a:buNone/>
            </a:pPr>
            <a:r>
              <a:rPr lang="en-US" dirty="0"/>
              <a:t>Word = linkage of pronunciation (stored in memory) and a concept (stored in memory)</a:t>
            </a:r>
          </a:p>
          <a:p>
            <a:pPr marL="0" indent="0">
              <a:buNone/>
            </a:pPr>
            <a:r>
              <a:rPr lang="en-US" dirty="0"/>
              <a:t>Nonsense syllable (</a:t>
            </a:r>
            <a:r>
              <a:rPr lang="en-US" i="1" dirty="0" err="1"/>
              <a:t>thit</a:t>
            </a:r>
            <a:r>
              <a:rPr lang="en-US" i="1" dirty="0"/>
              <a:t>, </a:t>
            </a:r>
            <a:r>
              <a:rPr lang="en-US" i="1" dirty="0" err="1"/>
              <a:t>squig</a:t>
            </a:r>
            <a:r>
              <a:rPr lang="en-US" dirty="0"/>
              <a:t>) has pronunciation not linked to concept.</a:t>
            </a:r>
          </a:p>
          <a:p>
            <a:pPr marL="0" indent="0">
              <a:buNone/>
            </a:pPr>
            <a:r>
              <a:rPr lang="en-US" dirty="0"/>
              <a:t>“</a:t>
            </a:r>
            <a:r>
              <a:rPr lang="en-US" dirty="0" err="1"/>
              <a:t>Sniglets</a:t>
            </a:r>
            <a:r>
              <a:rPr lang="en-US" dirty="0"/>
              <a:t>” are concepts not linked to words.</a:t>
            </a:r>
          </a:p>
        </p:txBody>
      </p:sp>
    </p:spTree>
    <p:extLst>
      <p:ext uri="{BB962C8B-B14F-4D97-AF65-F5344CB8AC3E}">
        <p14:creationId xmlns:p14="http://schemas.microsoft.com/office/powerpoint/2010/main" val="23148648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sentence?</a:t>
            </a:r>
          </a:p>
        </p:txBody>
      </p:sp>
      <p:sp>
        <p:nvSpPr>
          <p:cNvPr id="3" name="Content Placeholder 2"/>
          <p:cNvSpPr>
            <a:spLocks noGrp="1"/>
          </p:cNvSpPr>
          <p:nvPr>
            <p:ph idx="1"/>
          </p:nvPr>
        </p:nvSpPr>
        <p:spPr/>
        <p:txBody>
          <a:bodyPr/>
          <a:lstStyle/>
          <a:p>
            <a:pPr marL="0" indent="0">
              <a:buNone/>
            </a:pPr>
            <a:r>
              <a:rPr lang="en-US" dirty="0"/>
              <a:t>Sentence = linkage of pronunciation and a meaning in speaker’s head.  Sentences are (typically) not memorized, so linkage is established in working memory.  </a:t>
            </a:r>
          </a:p>
        </p:txBody>
      </p:sp>
    </p:spTree>
    <p:extLst>
      <p:ext uri="{BB962C8B-B14F-4D97-AF65-F5344CB8AC3E}">
        <p14:creationId xmlns:p14="http://schemas.microsoft.com/office/powerpoint/2010/main" val="4279197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sentence?</a:t>
            </a: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a:t>Sentence = linkage of pronunciation and a meaning in speaker’s head.  Sentences are (typically) not memorized, so linkage is established in working memory.  </a:t>
            </a:r>
          </a:p>
          <a:p>
            <a:pPr marL="0" indent="0">
              <a:buNone/>
            </a:pPr>
            <a:r>
              <a:rPr lang="en-US" dirty="0"/>
              <a:t>Pronunciation made up of pronunciations of words in the sentence</a:t>
            </a:r>
          </a:p>
          <a:p>
            <a:pPr marL="0" indent="0">
              <a:buNone/>
            </a:pPr>
            <a:r>
              <a:rPr lang="en-US" dirty="0"/>
              <a:t>Meaning made up of meanings of words – plus “other stuff,” pieces of meaning that don’t come from the words</a:t>
            </a:r>
          </a:p>
        </p:txBody>
      </p:sp>
    </p:spTree>
    <p:extLst>
      <p:ext uri="{BB962C8B-B14F-4D97-AF65-F5344CB8AC3E}">
        <p14:creationId xmlns:p14="http://schemas.microsoft.com/office/powerpoint/2010/main" val="3799411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sentence?</a:t>
            </a: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a:t>Examples of “other stuff”:</a:t>
            </a:r>
          </a:p>
          <a:p>
            <a:r>
              <a:rPr lang="en-US" dirty="0">
                <a:solidFill>
                  <a:srgbClr val="FF0000"/>
                </a:solidFill>
              </a:rPr>
              <a:t>I</a:t>
            </a:r>
            <a:r>
              <a:rPr lang="en-US" dirty="0"/>
              <a:t>’m parked out back.  [ = ‘my car’]</a:t>
            </a:r>
          </a:p>
          <a:p>
            <a:r>
              <a:rPr lang="en-US" dirty="0"/>
              <a:t>[Waitress:] The </a:t>
            </a:r>
            <a:r>
              <a:rPr lang="en-US" dirty="0">
                <a:solidFill>
                  <a:srgbClr val="FF0000"/>
                </a:solidFill>
              </a:rPr>
              <a:t>ham sandwich</a:t>
            </a:r>
            <a:r>
              <a:rPr lang="en-US" dirty="0"/>
              <a:t> over there wants some coffee.  [ = guy with ham sandwich]</a:t>
            </a:r>
          </a:p>
          <a:p>
            <a:r>
              <a:rPr lang="en-US" dirty="0">
                <a:solidFill>
                  <a:srgbClr val="FF0000"/>
                </a:solidFill>
              </a:rPr>
              <a:t>Will you be going by a mailbox?</a:t>
            </a:r>
            <a:r>
              <a:rPr lang="en-US" dirty="0"/>
              <a:t> [ = Would you mail some letters for me?]</a:t>
            </a:r>
          </a:p>
        </p:txBody>
      </p:sp>
    </p:spTree>
    <p:extLst>
      <p:ext uri="{BB962C8B-B14F-4D97-AF65-F5344CB8AC3E}">
        <p14:creationId xmlns:p14="http://schemas.microsoft.com/office/powerpoint/2010/main" val="3903540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sentence?</a:t>
            </a: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a:t>Examples of “other stuff”:</a:t>
            </a:r>
          </a:p>
          <a:p>
            <a:pPr marL="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53" y="2481263"/>
            <a:ext cx="9133980" cy="292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943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sentence?</a:t>
            </a: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endParaRPr lang="en-US" dirty="0"/>
          </a:p>
          <a:p>
            <a:pPr marL="0" indent="0">
              <a:buNone/>
            </a:pPr>
            <a:r>
              <a:rPr lang="en-US" dirty="0"/>
              <a:t>Two sentences mean the same if they express the same concept, either within the same language or in different languages.</a:t>
            </a:r>
          </a:p>
        </p:txBody>
      </p:sp>
    </p:spTree>
    <p:extLst>
      <p:ext uri="{BB962C8B-B14F-4D97-AF65-F5344CB8AC3E}">
        <p14:creationId xmlns:p14="http://schemas.microsoft.com/office/powerpoint/2010/main" val="182325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it like when you’re thinking?</a:t>
            </a:r>
          </a:p>
        </p:txBody>
      </p:sp>
      <p:sp>
        <p:nvSpPr>
          <p:cNvPr id="3" name="Content Placeholder 2"/>
          <p:cNvSpPr>
            <a:spLocks noGrp="1"/>
          </p:cNvSpPr>
          <p:nvPr>
            <p:ph idx="1"/>
          </p:nvPr>
        </p:nvSpPr>
        <p:spPr/>
        <p:txBody>
          <a:bodyPr/>
          <a:lstStyle/>
          <a:p>
            <a:pPr marL="0" indent="0">
              <a:buNone/>
            </a:pPr>
            <a:r>
              <a:rPr lang="en-US" dirty="0"/>
              <a:t>Common intuition:  Thinking is talking to yourself – “inner speech”</a:t>
            </a:r>
          </a:p>
          <a:p>
            <a:r>
              <a:rPr lang="en-US" dirty="0"/>
              <a:t>Plato (The Sophist):</a:t>
            </a:r>
          </a:p>
          <a:p>
            <a:pPr marL="0" indent="0">
              <a:buNone/>
            </a:pPr>
            <a:r>
              <a:rPr lang="en-US" dirty="0"/>
              <a:t>“Are not thought and speech the same, with this exception, that what is called thought is the unuttered conversation of the soul with herself?”</a:t>
            </a:r>
          </a:p>
        </p:txBody>
      </p:sp>
    </p:spTree>
    <p:extLst>
      <p:ext uri="{BB962C8B-B14F-4D97-AF65-F5344CB8AC3E}">
        <p14:creationId xmlns:p14="http://schemas.microsoft.com/office/powerpoint/2010/main" val="2923946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sentence?</a:t>
            </a: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endParaRPr lang="en-US" dirty="0"/>
          </a:p>
          <a:p>
            <a:pPr marL="0" indent="0">
              <a:buNone/>
            </a:pPr>
            <a:r>
              <a:rPr lang="en-US" dirty="0"/>
              <a:t>The meaning of a sentence has </a:t>
            </a:r>
          </a:p>
          <a:p>
            <a:r>
              <a:rPr lang="en-US" dirty="0"/>
              <a:t>referential properties (it pertains to some situation in the environment)</a:t>
            </a:r>
          </a:p>
          <a:p>
            <a:pPr marL="0" indent="0">
              <a:buNone/>
            </a:pPr>
            <a:r>
              <a:rPr lang="en-US" dirty="0"/>
              <a:t>    and</a:t>
            </a:r>
          </a:p>
          <a:p>
            <a:r>
              <a:rPr lang="en-US" dirty="0"/>
              <a:t>inferential properties (one can draw conclusions based on it)</a:t>
            </a:r>
          </a:p>
        </p:txBody>
      </p:sp>
    </p:spTree>
    <p:extLst>
      <p:ext uri="{BB962C8B-B14F-4D97-AF65-F5344CB8AC3E}">
        <p14:creationId xmlns:p14="http://schemas.microsoft.com/office/powerpoint/2010/main" val="1824829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sentence?</a:t>
            </a:r>
          </a:p>
        </p:txBody>
      </p:sp>
      <p:sp>
        <p:nvSpPr>
          <p:cNvPr id="3" name="Content Placeholder 2"/>
          <p:cNvSpPr>
            <a:spLocks noGrp="1"/>
          </p:cNvSpPr>
          <p:nvPr>
            <p:ph idx="1"/>
          </p:nvPr>
        </p:nvSpPr>
        <p:spPr>
          <a:xfrm>
            <a:off x="457200" y="1600200"/>
            <a:ext cx="8229600" cy="4876800"/>
          </a:xfrm>
        </p:spPr>
        <p:txBody>
          <a:bodyPr>
            <a:normAutofit/>
          </a:bodyPr>
          <a:lstStyle/>
          <a:p>
            <a:pPr marL="0" indent="0">
              <a:buNone/>
            </a:pPr>
            <a:r>
              <a:rPr lang="en-US" dirty="0"/>
              <a:t>So words and sentences are articulated into</a:t>
            </a:r>
          </a:p>
          <a:p>
            <a:r>
              <a:rPr lang="en-US" dirty="0"/>
              <a:t>A sound component – pronunciation</a:t>
            </a:r>
          </a:p>
          <a:p>
            <a:pPr marL="0" indent="0">
              <a:buNone/>
            </a:pPr>
            <a:r>
              <a:rPr lang="en-US" dirty="0"/>
              <a:t>    and</a:t>
            </a:r>
          </a:p>
          <a:p>
            <a:r>
              <a:rPr lang="en-US" dirty="0"/>
              <a:t>A conceptual component – meaning </a:t>
            </a:r>
          </a:p>
          <a:p>
            <a:pPr marL="0" indent="0">
              <a:buNone/>
            </a:pPr>
            <a:endParaRPr lang="en-US" dirty="0"/>
          </a:p>
          <a:p>
            <a:pPr marL="0" indent="0">
              <a:buNone/>
            </a:pPr>
            <a:r>
              <a:rPr lang="en-US" dirty="0"/>
              <a:t>Meaning is the mental structure in terms of which thought takes place </a:t>
            </a:r>
          </a:p>
        </p:txBody>
      </p:sp>
    </p:spTree>
    <p:extLst>
      <p:ext uri="{BB962C8B-B14F-4D97-AF65-F5344CB8AC3E}">
        <p14:creationId xmlns:p14="http://schemas.microsoft.com/office/powerpoint/2010/main" val="4123683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the experience of</a:t>
            </a:r>
            <a:br>
              <a:rPr lang="en-US" dirty="0"/>
            </a:br>
            <a:r>
              <a:rPr lang="en-US" dirty="0"/>
              <a:t>inner speech?</a:t>
            </a:r>
          </a:p>
        </p:txBody>
      </p:sp>
    </p:spTree>
    <p:extLst>
      <p:ext uri="{BB962C8B-B14F-4D97-AF65-F5344CB8AC3E}">
        <p14:creationId xmlns:p14="http://schemas.microsoft.com/office/powerpoint/2010/main" val="717296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the experience of</a:t>
            </a:r>
            <a:br>
              <a:rPr lang="en-US" dirty="0"/>
            </a:br>
            <a:r>
              <a:rPr lang="en-US" dirty="0"/>
              <a:t>inner speech?</a:t>
            </a:r>
          </a:p>
        </p:txBody>
      </p:sp>
      <p:sp>
        <p:nvSpPr>
          <p:cNvPr id="3" name="Content Placeholder 2"/>
          <p:cNvSpPr>
            <a:spLocks noGrp="1"/>
          </p:cNvSpPr>
          <p:nvPr>
            <p:ph idx="1"/>
          </p:nvPr>
        </p:nvSpPr>
        <p:spPr/>
        <p:txBody>
          <a:bodyPr/>
          <a:lstStyle/>
          <a:p>
            <a:pPr marL="0" indent="0">
              <a:buNone/>
            </a:pPr>
            <a:r>
              <a:rPr lang="en-US" dirty="0"/>
              <a:t>Plato et al.: It’s thought (i.e. concepts)</a:t>
            </a:r>
          </a:p>
        </p:txBody>
      </p:sp>
    </p:spTree>
    <p:extLst>
      <p:ext uri="{BB962C8B-B14F-4D97-AF65-F5344CB8AC3E}">
        <p14:creationId xmlns:p14="http://schemas.microsoft.com/office/powerpoint/2010/main" val="4288349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548A-392F-7046-9053-38950F177B0F}"/>
              </a:ext>
            </a:extLst>
          </p:cNvPr>
          <p:cNvSpPr>
            <a:spLocks noGrp="1"/>
          </p:cNvSpPr>
          <p:nvPr>
            <p:ph type="title"/>
          </p:nvPr>
        </p:nvSpPr>
        <p:spPr/>
        <p:txBody>
          <a:bodyPr>
            <a:normAutofit fontScale="90000"/>
          </a:bodyPr>
          <a:lstStyle/>
          <a:p>
            <a:r>
              <a:rPr lang="en-US" dirty="0"/>
              <a:t>What’s the experience of</a:t>
            </a:r>
            <a:br>
              <a:rPr lang="en-US" dirty="0"/>
            </a:br>
            <a:r>
              <a:rPr lang="en-US" dirty="0"/>
              <a:t>inner speech?</a:t>
            </a:r>
          </a:p>
        </p:txBody>
      </p:sp>
      <p:sp>
        <p:nvSpPr>
          <p:cNvPr id="3" name="Content Placeholder 2">
            <a:extLst>
              <a:ext uri="{FF2B5EF4-FFF2-40B4-BE49-F238E27FC236}">
                <a16:creationId xmlns:a16="http://schemas.microsoft.com/office/drawing/2014/main" id="{3A158026-C2FE-BA4C-B267-7D2445822FC7}"/>
              </a:ext>
            </a:extLst>
          </p:cNvPr>
          <p:cNvSpPr>
            <a:spLocks noGrp="1"/>
          </p:cNvSpPr>
          <p:nvPr>
            <p:ph idx="1"/>
          </p:nvPr>
        </p:nvSpPr>
        <p:spPr/>
        <p:txBody>
          <a:bodyPr/>
          <a:lstStyle/>
          <a:p>
            <a:pPr marL="0" indent="0">
              <a:buNone/>
            </a:pPr>
            <a:r>
              <a:rPr lang="en-US" dirty="0"/>
              <a:t>Plato et al.: It’s thought (i.e. concepts)</a:t>
            </a:r>
          </a:p>
          <a:p>
            <a:pPr marL="0" indent="0">
              <a:buNone/>
            </a:pPr>
            <a:r>
              <a:rPr lang="en-US" dirty="0"/>
              <a:t>Introspection:  It’s primarily </a:t>
            </a:r>
            <a:r>
              <a:rPr lang="en-US" i="1" dirty="0"/>
              <a:t>pronunciation</a:t>
            </a:r>
            <a:r>
              <a:rPr lang="en-US" dirty="0"/>
              <a:t>!!</a:t>
            </a:r>
          </a:p>
        </p:txBody>
      </p:sp>
    </p:spTree>
    <p:extLst>
      <p:ext uri="{BB962C8B-B14F-4D97-AF65-F5344CB8AC3E}">
        <p14:creationId xmlns:p14="http://schemas.microsoft.com/office/powerpoint/2010/main" val="2792643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the experience of</a:t>
            </a:r>
            <a:br>
              <a:rPr lang="en-US" dirty="0"/>
            </a:br>
            <a:r>
              <a:rPr lang="en-US" dirty="0"/>
              <a:t>inner speech?</a:t>
            </a:r>
          </a:p>
        </p:txBody>
      </p:sp>
      <p:sp>
        <p:nvSpPr>
          <p:cNvPr id="3" name="Content Placeholder 2"/>
          <p:cNvSpPr>
            <a:spLocks noGrp="1"/>
          </p:cNvSpPr>
          <p:nvPr>
            <p:ph idx="1"/>
          </p:nvPr>
        </p:nvSpPr>
        <p:spPr/>
        <p:txBody>
          <a:bodyPr/>
          <a:lstStyle/>
          <a:p>
            <a:pPr marL="0" indent="0">
              <a:buNone/>
            </a:pPr>
            <a:r>
              <a:rPr lang="en-US" dirty="0"/>
              <a:t>Plato et al.: It’s thought (i.e. concepts)</a:t>
            </a:r>
          </a:p>
          <a:p>
            <a:pPr marL="0" indent="0">
              <a:buNone/>
            </a:pPr>
            <a:r>
              <a:rPr lang="en-US" dirty="0"/>
              <a:t>Introspection:  It’s primarily </a:t>
            </a:r>
            <a:r>
              <a:rPr lang="en-US" i="1" dirty="0"/>
              <a:t>pronunciation</a:t>
            </a:r>
            <a:r>
              <a:rPr lang="en-US" dirty="0"/>
              <a:t>!!</a:t>
            </a:r>
          </a:p>
          <a:p>
            <a:pPr marL="0" indent="0">
              <a:buNone/>
            </a:pPr>
            <a:r>
              <a:rPr lang="en-US" dirty="0"/>
              <a:t>It’s in a language:  “Do you think in English, or in French?”</a:t>
            </a:r>
          </a:p>
          <a:p>
            <a:pPr marL="0" indent="0">
              <a:buNone/>
            </a:pPr>
            <a:r>
              <a:rPr lang="en-US" dirty="0"/>
              <a:t>It has syllables, words, word order, verb agreement, possibly even intonation.</a:t>
            </a:r>
          </a:p>
          <a:p>
            <a:pPr marL="0" indent="0">
              <a:buNone/>
            </a:pPr>
            <a:endParaRPr lang="en-US" dirty="0"/>
          </a:p>
        </p:txBody>
      </p:sp>
    </p:spTree>
    <p:extLst>
      <p:ext uri="{BB962C8B-B14F-4D97-AF65-F5344CB8AC3E}">
        <p14:creationId xmlns:p14="http://schemas.microsoft.com/office/powerpoint/2010/main" val="23376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the experience of</a:t>
            </a:r>
            <a:br>
              <a:rPr lang="en-US" dirty="0"/>
            </a:br>
            <a:r>
              <a:rPr lang="en-US" dirty="0"/>
              <a:t>inner speech?</a:t>
            </a:r>
          </a:p>
        </p:txBody>
      </p:sp>
      <p:sp>
        <p:nvSpPr>
          <p:cNvPr id="3" name="Content Placeholder 2"/>
          <p:cNvSpPr>
            <a:spLocks noGrp="1"/>
          </p:cNvSpPr>
          <p:nvPr>
            <p:ph idx="1"/>
          </p:nvPr>
        </p:nvSpPr>
        <p:spPr/>
        <p:txBody>
          <a:bodyPr/>
          <a:lstStyle/>
          <a:p>
            <a:pPr marL="0" indent="0">
              <a:buNone/>
            </a:pPr>
            <a:r>
              <a:rPr lang="en-US" dirty="0"/>
              <a:t>Could you think without language?</a:t>
            </a:r>
          </a:p>
          <a:p>
            <a:pPr marL="0" indent="0">
              <a:buNone/>
            </a:pPr>
            <a:r>
              <a:rPr lang="en-US" dirty="0"/>
              <a:t>Other primates </a:t>
            </a:r>
            <a:r>
              <a:rPr lang="en-US" i="1" dirty="0"/>
              <a:t>do</a:t>
            </a:r>
            <a:r>
              <a:rPr lang="en-US" dirty="0"/>
              <a:t> think:</a:t>
            </a:r>
          </a:p>
          <a:p>
            <a:r>
              <a:rPr lang="en-US" dirty="0"/>
              <a:t>They categorize things in the world</a:t>
            </a:r>
          </a:p>
          <a:p>
            <a:r>
              <a:rPr lang="en-US" dirty="0"/>
              <a:t>They draw inferences</a:t>
            </a:r>
          </a:p>
          <a:p>
            <a:r>
              <a:rPr lang="en-US" dirty="0"/>
              <a:t>They carry out plans</a:t>
            </a:r>
          </a:p>
          <a:p>
            <a:pPr marL="0" indent="0">
              <a:buNone/>
            </a:pPr>
            <a:endParaRPr lang="en-US" dirty="0"/>
          </a:p>
        </p:txBody>
      </p:sp>
    </p:spTree>
    <p:extLst>
      <p:ext uri="{BB962C8B-B14F-4D97-AF65-F5344CB8AC3E}">
        <p14:creationId xmlns:p14="http://schemas.microsoft.com/office/powerpoint/2010/main" val="4159605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the experience of</a:t>
            </a:r>
            <a:br>
              <a:rPr lang="en-US" dirty="0"/>
            </a:br>
            <a:r>
              <a:rPr lang="en-US" dirty="0"/>
              <a:t>inner speech?</a:t>
            </a:r>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dirty="0"/>
              <a:t>Could you think without language?</a:t>
            </a:r>
          </a:p>
          <a:p>
            <a:pPr marL="0" indent="0">
              <a:buNone/>
            </a:pPr>
            <a:r>
              <a:rPr lang="en-US" dirty="0"/>
              <a:t>Other primates </a:t>
            </a:r>
            <a:r>
              <a:rPr lang="en-US" i="1" dirty="0"/>
              <a:t>do</a:t>
            </a:r>
            <a:r>
              <a:rPr lang="en-US" dirty="0"/>
              <a:t> think:</a:t>
            </a:r>
          </a:p>
          <a:p>
            <a:r>
              <a:rPr lang="en-US" dirty="0"/>
              <a:t>They categorize things in the world</a:t>
            </a:r>
          </a:p>
          <a:p>
            <a:r>
              <a:rPr lang="en-US" dirty="0"/>
              <a:t>They draw inferences</a:t>
            </a:r>
          </a:p>
          <a:p>
            <a:r>
              <a:rPr lang="en-US" dirty="0"/>
              <a:t>They carry out plans</a:t>
            </a:r>
          </a:p>
          <a:p>
            <a:pPr marL="0" indent="0">
              <a:buNone/>
            </a:pPr>
            <a:endParaRPr lang="en-US" dirty="0"/>
          </a:p>
          <a:p>
            <a:pPr marL="0" indent="0">
              <a:buNone/>
            </a:pPr>
            <a:r>
              <a:rPr lang="en-US" dirty="0"/>
              <a:t>But they can’t have inner speech.  </a:t>
            </a:r>
          </a:p>
          <a:p>
            <a:pPr marL="0" indent="0">
              <a:buNone/>
            </a:pPr>
            <a:r>
              <a:rPr lang="en-US" dirty="0"/>
              <a:t>(What language would it be in?)</a:t>
            </a:r>
          </a:p>
          <a:p>
            <a:pPr marL="0" indent="0">
              <a:buNone/>
            </a:pPr>
            <a:endParaRPr lang="en-US" dirty="0"/>
          </a:p>
        </p:txBody>
      </p:sp>
    </p:spTree>
    <p:extLst>
      <p:ext uri="{BB962C8B-B14F-4D97-AF65-F5344CB8AC3E}">
        <p14:creationId xmlns:p14="http://schemas.microsoft.com/office/powerpoint/2010/main" val="656681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the experience of</a:t>
            </a:r>
            <a:br>
              <a:rPr lang="en-US" dirty="0"/>
            </a:br>
            <a:r>
              <a:rPr lang="en-US" dirty="0"/>
              <a:t>inner speech?</a:t>
            </a:r>
          </a:p>
        </p:txBody>
      </p:sp>
      <p:sp>
        <p:nvSpPr>
          <p:cNvPr id="3" name="Content Placeholder 2"/>
          <p:cNvSpPr>
            <a:spLocks noGrp="1"/>
          </p:cNvSpPr>
          <p:nvPr>
            <p:ph idx="1"/>
          </p:nvPr>
        </p:nvSpPr>
        <p:spPr/>
        <p:txBody>
          <a:bodyPr/>
          <a:lstStyle/>
          <a:p>
            <a:pPr marL="0" indent="0">
              <a:buNone/>
            </a:pPr>
            <a:r>
              <a:rPr lang="en-US" dirty="0"/>
              <a:t>What’s different about the two ways of understanding</a:t>
            </a:r>
          </a:p>
          <a:p>
            <a:pPr marL="0" indent="0">
              <a:buNone/>
            </a:pPr>
            <a:r>
              <a:rPr lang="en-US" i="1" dirty="0"/>
              <a:t>Visiting relatives can be dangerous</a:t>
            </a:r>
            <a:r>
              <a:rPr lang="en-US" dirty="0"/>
              <a:t>?</a:t>
            </a:r>
          </a:p>
          <a:p>
            <a:pPr marL="0" indent="0">
              <a:buNone/>
            </a:pPr>
            <a:r>
              <a:rPr lang="en-US" dirty="0"/>
              <a:t>They sound the same.  They just feel different.</a:t>
            </a:r>
          </a:p>
        </p:txBody>
      </p:sp>
    </p:spTree>
    <p:extLst>
      <p:ext uri="{BB962C8B-B14F-4D97-AF65-F5344CB8AC3E}">
        <p14:creationId xmlns:p14="http://schemas.microsoft.com/office/powerpoint/2010/main" val="2115558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the experience of</a:t>
            </a:r>
            <a:br>
              <a:rPr lang="en-US" dirty="0"/>
            </a:br>
            <a:r>
              <a:rPr lang="en-US" dirty="0"/>
              <a:t>inner speech?</a:t>
            </a:r>
          </a:p>
        </p:txBody>
      </p:sp>
      <p:sp>
        <p:nvSpPr>
          <p:cNvPr id="3" name="Content Placeholder 2"/>
          <p:cNvSpPr>
            <a:spLocks noGrp="1"/>
          </p:cNvSpPr>
          <p:nvPr>
            <p:ph idx="1"/>
          </p:nvPr>
        </p:nvSpPr>
        <p:spPr/>
        <p:txBody>
          <a:bodyPr/>
          <a:lstStyle/>
          <a:p>
            <a:pPr marL="0" indent="0">
              <a:buNone/>
            </a:pPr>
            <a:r>
              <a:rPr lang="en-US" dirty="0"/>
              <a:t>What’s the same about these two sentences (if you speak German):</a:t>
            </a:r>
          </a:p>
          <a:p>
            <a:pPr marL="0" indent="0">
              <a:buNone/>
            </a:pPr>
            <a:r>
              <a:rPr lang="en-US" i="1" dirty="0"/>
              <a:t>My dog is dead.   Mein </a:t>
            </a:r>
            <a:r>
              <a:rPr lang="en-US" i="1" dirty="0" err="1"/>
              <a:t>Hund</a:t>
            </a:r>
            <a:r>
              <a:rPr lang="en-US" i="1" dirty="0"/>
              <a:t> </a:t>
            </a:r>
            <a:r>
              <a:rPr lang="en-US" i="1" dirty="0" err="1"/>
              <a:t>ist</a:t>
            </a:r>
            <a:r>
              <a:rPr lang="en-US" i="1" dirty="0"/>
              <a:t> tot</a:t>
            </a:r>
            <a:r>
              <a:rPr lang="en-US" dirty="0"/>
              <a:t>.</a:t>
            </a:r>
          </a:p>
          <a:p>
            <a:pPr marL="0" indent="0">
              <a:buNone/>
            </a:pPr>
            <a:r>
              <a:rPr lang="en-US" dirty="0"/>
              <a:t>You “just know” they mean the same.  But that isn’t reflected in the form in which they reach awareness.</a:t>
            </a:r>
          </a:p>
        </p:txBody>
      </p:sp>
    </p:spTree>
    <p:extLst>
      <p:ext uri="{BB962C8B-B14F-4D97-AF65-F5344CB8AC3E}">
        <p14:creationId xmlns:p14="http://schemas.microsoft.com/office/powerpoint/2010/main" val="3505033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it like when you’re thinking?</a:t>
            </a:r>
          </a:p>
        </p:txBody>
      </p:sp>
      <p:sp>
        <p:nvSpPr>
          <p:cNvPr id="3" name="Content Placeholder 2"/>
          <p:cNvSpPr>
            <a:spLocks noGrp="1"/>
          </p:cNvSpPr>
          <p:nvPr>
            <p:ph idx="1"/>
          </p:nvPr>
        </p:nvSpPr>
        <p:spPr/>
        <p:txBody>
          <a:bodyPr/>
          <a:lstStyle/>
          <a:p>
            <a:pPr marL="0" indent="0">
              <a:buNone/>
            </a:pPr>
            <a:r>
              <a:rPr lang="en-US" dirty="0"/>
              <a:t>Common intuition:  Thinking is talking to yourself – “inner speech”</a:t>
            </a:r>
          </a:p>
          <a:p>
            <a:r>
              <a:rPr lang="en-US" dirty="0"/>
              <a:t>John B. Watson:</a:t>
            </a:r>
          </a:p>
          <a:p>
            <a:pPr marL="0" indent="0">
              <a:buNone/>
            </a:pPr>
            <a:r>
              <a:rPr lang="en-US" dirty="0"/>
              <a:t>“The hypothesis that all of the so-called ‘higher thought’ processes go on in terms of faint reinstatements of the original muscular act (including speech here) … is, I believe, a tenable one….”</a:t>
            </a:r>
          </a:p>
          <a:p>
            <a:pPr marL="0" indent="0">
              <a:buNone/>
            </a:pPr>
            <a:endParaRPr lang="en-US" dirty="0"/>
          </a:p>
        </p:txBody>
      </p:sp>
    </p:spTree>
    <p:extLst>
      <p:ext uri="{BB962C8B-B14F-4D97-AF65-F5344CB8AC3E}">
        <p14:creationId xmlns:p14="http://schemas.microsoft.com/office/powerpoint/2010/main" val="2835527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What’s the experience of</a:t>
            </a:r>
            <a:br>
              <a:rPr lang="en-US" dirty="0"/>
            </a:br>
            <a:r>
              <a:rPr lang="en-US" dirty="0"/>
              <a:t>inner speech?</a:t>
            </a:r>
          </a:p>
        </p:txBody>
      </p:sp>
      <p:sp>
        <p:nvSpPr>
          <p:cNvPr id="3" name="Content Placeholder 2"/>
          <p:cNvSpPr>
            <a:spLocks noGrp="1"/>
          </p:cNvSpPr>
          <p:nvPr>
            <p:ph idx="1"/>
          </p:nvPr>
        </p:nvSpPr>
        <p:spPr/>
        <p:txBody>
          <a:bodyPr/>
          <a:lstStyle/>
          <a:p>
            <a:pPr marL="0" indent="0">
              <a:buNone/>
            </a:pPr>
            <a:r>
              <a:rPr lang="en-US" dirty="0"/>
              <a:t>What’s happening when you have a “tip-of-the-tongue” experience?</a:t>
            </a:r>
          </a:p>
          <a:p>
            <a:pPr marL="0" indent="0">
              <a:buNone/>
            </a:pPr>
            <a:r>
              <a:rPr lang="en-US" dirty="0"/>
              <a:t>You know you have a concept in mind, but it lacks conscious form.  </a:t>
            </a:r>
          </a:p>
          <a:p>
            <a:pPr marL="0" indent="0">
              <a:buNone/>
            </a:pPr>
            <a:r>
              <a:rPr lang="en-US" dirty="0"/>
              <a:t>You can draw inferences from it, you can judge that </a:t>
            </a:r>
            <a:r>
              <a:rPr lang="en-US" i="1" dirty="0"/>
              <a:t>this</a:t>
            </a:r>
            <a:r>
              <a:rPr lang="en-US" dirty="0"/>
              <a:t> word isn’t the right one, you know when you’ve got it right.</a:t>
            </a:r>
          </a:p>
        </p:txBody>
      </p:sp>
    </p:spTree>
    <p:extLst>
      <p:ext uri="{BB962C8B-B14F-4D97-AF65-F5344CB8AC3E}">
        <p14:creationId xmlns:p14="http://schemas.microsoft.com/office/powerpoint/2010/main" val="1348681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Unconscious Meaning Hypothesis</a:t>
            </a:r>
          </a:p>
        </p:txBody>
      </p:sp>
      <p:sp>
        <p:nvSpPr>
          <p:cNvPr id="3" name="Content Placeholder 2"/>
          <p:cNvSpPr>
            <a:spLocks noGrp="1"/>
          </p:cNvSpPr>
          <p:nvPr>
            <p:ph idx="1"/>
          </p:nvPr>
        </p:nvSpPr>
        <p:spPr/>
        <p:txBody>
          <a:bodyPr/>
          <a:lstStyle/>
          <a:p>
            <a:pPr marL="0" indent="0">
              <a:buNone/>
            </a:pPr>
            <a:r>
              <a:rPr lang="en-US" dirty="0"/>
              <a:t>The experience of inner speech involves </a:t>
            </a:r>
            <a:r>
              <a:rPr lang="en-US" i="1" dirty="0"/>
              <a:t>imagery of pronunciation</a:t>
            </a:r>
            <a:r>
              <a:rPr lang="en-US" dirty="0"/>
              <a:t>.  Its meaning – its computational form – is not conscious!</a:t>
            </a:r>
          </a:p>
        </p:txBody>
      </p:sp>
    </p:spTree>
    <p:extLst>
      <p:ext uri="{BB962C8B-B14F-4D97-AF65-F5344CB8AC3E}">
        <p14:creationId xmlns:p14="http://schemas.microsoft.com/office/powerpoint/2010/main" val="159690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Unconscious Meaning Hypothesis</a:t>
            </a:r>
          </a:p>
        </p:txBody>
      </p:sp>
      <p:sp>
        <p:nvSpPr>
          <p:cNvPr id="3" name="Content Placeholder 2"/>
          <p:cNvSpPr>
            <a:spLocks noGrp="1"/>
          </p:cNvSpPr>
          <p:nvPr>
            <p:ph idx="1"/>
          </p:nvPr>
        </p:nvSpPr>
        <p:spPr/>
        <p:txBody>
          <a:bodyPr/>
          <a:lstStyle/>
          <a:p>
            <a:pPr marL="0" indent="0">
              <a:buNone/>
            </a:pPr>
            <a:r>
              <a:rPr lang="en-US" dirty="0"/>
              <a:t>The experience of inner speech involves </a:t>
            </a:r>
            <a:r>
              <a:rPr lang="en-US" i="1" dirty="0">
                <a:solidFill>
                  <a:schemeClr val="accent6">
                    <a:lumMod val="75000"/>
                  </a:schemeClr>
                </a:solidFill>
              </a:rPr>
              <a:t>meaningful</a:t>
            </a:r>
            <a:r>
              <a:rPr lang="en-US" i="1" dirty="0"/>
              <a:t> imagery of pronunciation</a:t>
            </a:r>
            <a:r>
              <a:rPr lang="en-US" dirty="0"/>
              <a:t>.  Its meaning – its computational form – is not conscious!</a:t>
            </a:r>
          </a:p>
          <a:p>
            <a:pPr marL="0" indent="0">
              <a:buNone/>
            </a:pPr>
            <a:r>
              <a:rPr lang="en-US" dirty="0"/>
              <a:t>‘Meaningful’:  The feeling of meaningfulness going with a pronunciation.  Contrast </a:t>
            </a:r>
            <a:r>
              <a:rPr lang="en-US" i="1" dirty="0"/>
              <a:t>famous dentist</a:t>
            </a:r>
            <a:r>
              <a:rPr lang="en-US" dirty="0"/>
              <a:t> (meaningful) and </a:t>
            </a:r>
            <a:r>
              <a:rPr lang="en-US" i="1" dirty="0" err="1"/>
              <a:t>otkin</a:t>
            </a:r>
            <a:r>
              <a:rPr lang="en-US" i="1" dirty="0"/>
              <a:t> </a:t>
            </a:r>
            <a:r>
              <a:rPr lang="en-US" i="1" dirty="0" err="1"/>
              <a:t>adarab</a:t>
            </a:r>
            <a:r>
              <a:rPr lang="en-US" dirty="0"/>
              <a:t> (meaningless).</a:t>
            </a:r>
          </a:p>
        </p:txBody>
      </p:sp>
    </p:spTree>
    <p:extLst>
      <p:ext uri="{BB962C8B-B14F-4D97-AF65-F5344CB8AC3E}">
        <p14:creationId xmlns:p14="http://schemas.microsoft.com/office/powerpoint/2010/main" val="3240334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Unconscious Meaning Hypothesis</a:t>
            </a: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t>The feeling of meaningfulness doesn’t come by magic – the brain has to compute it.</a:t>
            </a:r>
          </a:p>
          <a:p>
            <a:pPr marL="0" indent="0">
              <a:buNone/>
            </a:pPr>
            <a:endParaRPr lang="en-US" dirty="0"/>
          </a:p>
        </p:txBody>
      </p:sp>
    </p:spTree>
    <p:extLst>
      <p:ext uri="{BB962C8B-B14F-4D97-AF65-F5344CB8AC3E}">
        <p14:creationId xmlns:p14="http://schemas.microsoft.com/office/powerpoint/2010/main" val="629103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Unconscious Meaning Hypothesis</a:t>
            </a: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t>The feeling of meaningfulness doesn’t come by magic – the brain has to compute it.</a:t>
            </a:r>
          </a:p>
          <a:p>
            <a:pPr marL="0" indent="0">
              <a:buNone/>
            </a:pPr>
            <a:r>
              <a:rPr lang="en-US" dirty="0"/>
              <a:t>The feeling is based on the presence of a link between a pronunciation you hear and a concept you </a:t>
            </a:r>
            <a:r>
              <a:rPr lang="en-US" i="1" dirty="0"/>
              <a:t>don’t</a:t>
            </a:r>
            <a:r>
              <a:rPr lang="en-US" dirty="0"/>
              <a:t> hear.  </a:t>
            </a:r>
          </a:p>
          <a:p>
            <a:pPr marL="0" indent="0">
              <a:buNone/>
            </a:pPr>
            <a:r>
              <a:rPr lang="en-US" dirty="0"/>
              <a:t>Feeling of meaninglessness comes from </a:t>
            </a:r>
            <a:r>
              <a:rPr lang="en-US" i="1" dirty="0"/>
              <a:t>absence</a:t>
            </a:r>
            <a:r>
              <a:rPr lang="en-US" dirty="0"/>
              <a:t> of a link.  A monitor in the brain looks for a link.</a:t>
            </a:r>
          </a:p>
          <a:p>
            <a:pPr marL="0" indent="0">
              <a:buNone/>
            </a:pPr>
            <a:endParaRPr lang="en-US" dirty="0"/>
          </a:p>
        </p:txBody>
      </p:sp>
    </p:spTree>
    <p:extLst>
      <p:ext uri="{BB962C8B-B14F-4D97-AF65-F5344CB8AC3E}">
        <p14:creationId xmlns:p14="http://schemas.microsoft.com/office/powerpoint/2010/main" val="232889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Unconscious Meaning Hypothesis</a:t>
            </a:r>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t>The feeling of meaningfulness doesn’t come by magic – the brain has to compute it.</a:t>
            </a:r>
          </a:p>
          <a:p>
            <a:pPr marL="0" indent="0">
              <a:buNone/>
            </a:pPr>
            <a:r>
              <a:rPr lang="en-US" dirty="0"/>
              <a:t>The feeling is based on the presence of a link between a pronunciation you hear and a concept you </a:t>
            </a:r>
            <a:r>
              <a:rPr lang="en-US" i="1" dirty="0"/>
              <a:t>don’t</a:t>
            </a:r>
            <a:r>
              <a:rPr lang="en-US" dirty="0"/>
              <a:t> hear.  </a:t>
            </a:r>
          </a:p>
          <a:p>
            <a:pPr marL="0" indent="0">
              <a:buNone/>
            </a:pPr>
            <a:r>
              <a:rPr lang="en-US" dirty="0"/>
              <a:t>Feeling of meaninglessness comes from </a:t>
            </a:r>
            <a:r>
              <a:rPr lang="en-US" i="1" dirty="0"/>
              <a:t>absence</a:t>
            </a:r>
            <a:r>
              <a:rPr lang="en-US" dirty="0"/>
              <a:t> of a link.  A monitor in the brain looks for a link.</a:t>
            </a:r>
          </a:p>
          <a:p>
            <a:pPr marL="0" indent="0">
              <a:buNone/>
            </a:pPr>
            <a:r>
              <a:rPr lang="en-US" dirty="0"/>
              <a:t>Output of this monitor is a “character tag”:</a:t>
            </a:r>
          </a:p>
          <a:p>
            <a:pPr marL="0" indent="0">
              <a:buNone/>
            </a:pPr>
            <a:r>
              <a:rPr lang="en-US" dirty="0"/>
              <a:t>   </a:t>
            </a:r>
            <a:r>
              <a:rPr lang="en-US" u="sng" dirty="0"/>
              <a:t>Meaningful</a:t>
            </a:r>
            <a:r>
              <a:rPr lang="en-US" dirty="0"/>
              <a:t> vs. </a:t>
            </a:r>
            <a:r>
              <a:rPr lang="en-US" u="sng" dirty="0"/>
              <a:t>Meaningless</a:t>
            </a:r>
          </a:p>
          <a:p>
            <a:pPr marL="0" indent="0">
              <a:buNone/>
            </a:pPr>
            <a:endParaRPr lang="en-US" dirty="0"/>
          </a:p>
        </p:txBody>
      </p:sp>
    </p:spTree>
    <p:extLst>
      <p:ext uri="{BB962C8B-B14F-4D97-AF65-F5344CB8AC3E}">
        <p14:creationId xmlns:p14="http://schemas.microsoft.com/office/powerpoint/2010/main" val="2849703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Unconscious Meaning Hypothesis</a:t>
            </a:r>
          </a:p>
        </p:txBody>
      </p:sp>
      <p:sp>
        <p:nvSpPr>
          <p:cNvPr id="3" name="Content Placeholder 2"/>
          <p:cNvSpPr>
            <a:spLocks noGrp="1"/>
          </p:cNvSpPr>
          <p:nvPr>
            <p:ph idx="1"/>
          </p:nvPr>
        </p:nvSpPr>
        <p:spPr/>
        <p:txBody>
          <a:bodyPr/>
          <a:lstStyle/>
          <a:p>
            <a:pPr marL="0" indent="0">
              <a:buNone/>
            </a:pPr>
            <a:r>
              <a:rPr lang="en-US" dirty="0"/>
              <a:t>The experience of inner speech involves </a:t>
            </a:r>
            <a:r>
              <a:rPr lang="en-US" i="1" dirty="0"/>
              <a:t>meaningful </a:t>
            </a:r>
            <a:r>
              <a:rPr lang="en-US" i="1" dirty="0">
                <a:solidFill>
                  <a:schemeClr val="accent6">
                    <a:lumMod val="75000"/>
                  </a:schemeClr>
                </a:solidFill>
              </a:rPr>
              <a:t>imagery</a:t>
            </a:r>
            <a:r>
              <a:rPr lang="en-US" i="1" dirty="0"/>
              <a:t> of pronunciation</a:t>
            </a:r>
            <a:r>
              <a:rPr lang="en-US" dirty="0"/>
              <a:t>.  Its meaning – its computational form – is not conscious!</a:t>
            </a:r>
          </a:p>
          <a:p>
            <a:pPr marL="0" indent="0">
              <a:buNone/>
            </a:pPr>
            <a:r>
              <a:rPr lang="en-US" dirty="0"/>
              <a:t>“Imagery”:  Why is the experience of inner speech “in your head” rather than “in the world”?</a:t>
            </a:r>
          </a:p>
          <a:p>
            <a:pPr marL="0" indent="0">
              <a:buNone/>
            </a:pPr>
            <a:r>
              <a:rPr lang="en-US" dirty="0"/>
              <a:t>This too must be computed by the brain.  </a:t>
            </a:r>
          </a:p>
        </p:txBody>
      </p:sp>
    </p:spTree>
    <p:extLst>
      <p:ext uri="{BB962C8B-B14F-4D97-AF65-F5344CB8AC3E}">
        <p14:creationId xmlns:p14="http://schemas.microsoft.com/office/powerpoint/2010/main" val="3669042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Unconscious Meaning Hypothesis</a:t>
            </a:r>
          </a:p>
        </p:txBody>
      </p:sp>
      <p:sp>
        <p:nvSpPr>
          <p:cNvPr id="3" name="Content Placeholder 2"/>
          <p:cNvSpPr>
            <a:spLocks noGrp="1"/>
          </p:cNvSpPr>
          <p:nvPr>
            <p:ph idx="1"/>
          </p:nvPr>
        </p:nvSpPr>
        <p:spPr/>
        <p:txBody>
          <a:bodyPr/>
          <a:lstStyle/>
          <a:p>
            <a:pPr marL="0" indent="0">
              <a:buNone/>
            </a:pPr>
            <a:r>
              <a:rPr lang="en-US" dirty="0"/>
              <a:t>“Perception of something out there”:  There is a link between incoming sensory signals and the percept (in this case pronunciation).</a:t>
            </a:r>
          </a:p>
          <a:p>
            <a:pPr marL="0" indent="0">
              <a:buNone/>
            </a:pPr>
            <a:r>
              <a:rPr lang="en-US" dirty="0"/>
              <a:t>“Image”:  There is no such link.</a:t>
            </a:r>
          </a:p>
          <a:p>
            <a:pPr marL="0" indent="0">
              <a:buNone/>
            </a:pPr>
            <a:r>
              <a:rPr lang="en-US" dirty="0"/>
              <a:t>A second character tag:  </a:t>
            </a:r>
            <a:r>
              <a:rPr lang="en-US" u="sng" dirty="0"/>
              <a:t>Internal</a:t>
            </a:r>
            <a:r>
              <a:rPr lang="en-US" dirty="0"/>
              <a:t> vs. </a:t>
            </a:r>
            <a:r>
              <a:rPr lang="en-US" u="sng" dirty="0"/>
              <a:t>External</a:t>
            </a:r>
          </a:p>
        </p:txBody>
      </p:sp>
    </p:spTree>
    <p:extLst>
      <p:ext uri="{BB962C8B-B14F-4D97-AF65-F5344CB8AC3E}">
        <p14:creationId xmlns:p14="http://schemas.microsoft.com/office/powerpoint/2010/main" val="3506564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6C9B0-DD78-B447-9199-2A886AFD1884}"/>
              </a:ext>
            </a:extLst>
          </p:cNvPr>
          <p:cNvSpPr>
            <a:spLocks noGrp="1"/>
          </p:cNvSpPr>
          <p:nvPr>
            <p:ph type="title"/>
          </p:nvPr>
        </p:nvSpPr>
        <p:spPr/>
        <p:txBody>
          <a:bodyPr>
            <a:normAutofit fontScale="90000"/>
          </a:bodyPr>
          <a:lstStyle/>
          <a:p>
            <a:r>
              <a:rPr lang="en-US" dirty="0"/>
              <a:t>The Unconscious Meaning Hypothesis</a:t>
            </a:r>
          </a:p>
        </p:txBody>
      </p:sp>
      <p:sp>
        <p:nvSpPr>
          <p:cNvPr id="3" name="Content Placeholder 2">
            <a:extLst>
              <a:ext uri="{FF2B5EF4-FFF2-40B4-BE49-F238E27FC236}">
                <a16:creationId xmlns:a16="http://schemas.microsoft.com/office/drawing/2014/main" id="{46BAAA57-1DEC-A141-A9A8-2D062AC19190}"/>
              </a:ext>
            </a:extLst>
          </p:cNvPr>
          <p:cNvSpPr>
            <a:spLocks noGrp="1"/>
          </p:cNvSpPr>
          <p:nvPr>
            <p:ph idx="1"/>
          </p:nvPr>
        </p:nvSpPr>
        <p:spPr/>
        <p:txBody>
          <a:bodyPr/>
          <a:lstStyle/>
          <a:p>
            <a:r>
              <a:rPr lang="en-US" dirty="0"/>
              <a:t>Meaningful + External:  Someone speaking</a:t>
            </a:r>
          </a:p>
          <a:p>
            <a:r>
              <a:rPr lang="en-US" dirty="0"/>
              <a:t>Meaningful + Internal:  Inner Speech</a:t>
            </a:r>
          </a:p>
          <a:p>
            <a:r>
              <a:rPr lang="en-US" dirty="0"/>
              <a:t>Meaningless + External:  Someone uttering nonsense</a:t>
            </a:r>
          </a:p>
          <a:p>
            <a:r>
              <a:rPr lang="en-US" dirty="0"/>
              <a:t>Meaningless + Internal:  Imaged nonsense</a:t>
            </a:r>
          </a:p>
          <a:p>
            <a:pPr marL="0" indent="0">
              <a:buNone/>
            </a:pPr>
            <a:r>
              <a:rPr lang="en-US" dirty="0"/>
              <a:t>Hearing voices:  Pronunciation unlinked to sensory input but tagged as </a:t>
            </a:r>
            <a:r>
              <a:rPr lang="en-US" i="1" dirty="0"/>
              <a:t>External</a:t>
            </a:r>
            <a:r>
              <a:rPr lang="en-US" dirty="0"/>
              <a:t> </a:t>
            </a:r>
          </a:p>
        </p:txBody>
      </p:sp>
    </p:spTree>
    <p:extLst>
      <p:ext uri="{BB962C8B-B14F-4D97-AF65-F5344CB8AC3E}">
        <p14:creationId xmlns:p14="http://schemas.microsoft.com/office/powerpoint/2010/main" val="1922997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Unconscious Meaning Hypothesis</a:t>
            </a:r>
          </a:p>
        </p:txBody>
      </p:sp>
      <p:sp>
        <p:nvSpPr>
          <p:cNvPr id="3" name="Content Placeholder 2"/>
          <p:cNvSpPr>
            <a:spLocks noGrp="1"/>
          </p:cNvSpPr>
          <p:nvPr>
            <p:ph idx="1"/>
          </p:nvPr>
        </p:nvSpPr>
        <p:spPr/>
        <p:txBody>
          <a:bodyPr/>
          <a:lstStyle/>
          <a:p>
            <a:pPr marL="0" indent="0">
              <a:buNone/>
            </a:pPr>
            <a:r>
              <a:rPr lang="en-US" dirty="0"/>
              <a:t>The pronunciation serves as a conscious “handle” for the unconscious concept.  </a:t>
            </a:r>
          </a:p>
          <a:p>
            <a:pPr marL="0" indent="0">
              <a:buNone/>
            </a:pPr>
            <a:r>
              <a:rPr lang="en-US" dirty="0"/>
              <a:t>It gives the experience </a:t>
            </a:r>
            <a:r>
              <a:rPr lang="en-US" i="1" dirty="0"/>
              <a:t>form</a:t>
            </a:r>
            <a:r>
              <a:rPr lang="en-US" dirty="0"/>
              <a:t>, and the character tags are “feelings” that go with it.  </a:t>
            </a:r>
          </a:p>
          <a:p>
            <a:pPr marL="0" indent="0">
              <a:buNone/>
            </a:pPr>
            <a:r>
              <a:rPr lang="en-US" dirty="0"/>
              <a:t>The pronunciation and the character tags together are the conscious “vehicle” of thought.</a:t>
            </a:r>
          </a:p>
          <a:p>
            <a:pPr marL="0" indent="0">
              <a:buNone/>
            </a:pPr>
            <a:endParaRPr lang="en-US" dirty="0"/>
          </a:p>
        </p:txBody>
      </p:sp>
    </p:spTree>
    <p:extLst>
      <p:ext uri="{BB962C8B-B14F-4D97-AF65-F5344CB8AC3E}">
        <p14:creationId xmlns:p14="http://schemas.microsoft.com/office/powerpoint/2010/main" val="224026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it like when you’re thinking?</a:t>
            </a:r>
          </a:p>
        </p:txBody>
      </p:sp>
      <p:sp>
        <p:nvSpPr>
          <p:cNvPr id="3" name="Content Placeholder 2"/>
          <p:cNvSpPr>
            <a:spLocks noGrp="1"/>
          </p:cNvSpPr>
          <p:nvPr>
            <p:ph idx="1"/>
          </p:nvPr>
        </p:nvSpPr>
        <p:spPr/>
        <p:txBody>
          <a:bodyPr>
            <a:normAutofit/>
          </a:bodyPr>
          <a:lstStyle/>
          <a:p>
            <a:pPr marL="0" indent="0">
              <a:buNone/>
            </a:pPr>
            <a:r>
              <a:rPr lang="en-US" dirty="0"/>
              <a:t>Common intuition:  Thinking is talking to yourself – “inner speech”</a:t>
            </a:r>
          </a:p>
          <a:p>
            <a:r>
              <a:rPr lang="en-US" dirty="0"/>
              <a:t>Peter </a:t>
            </a:r>
            <a:r>
              <a:rPr lang="en-US" dirty="0" err="1"/>
              <a:t>Carruthers</a:t>
            </a:r>
            <a:r>
              <a:rPr lang="en-US" dirty="0"/>
              <a:t>:</a:t>
            </a:r>
          </a:p>
          <a:p>
            <a:pPr marL="0" indent="0">
              <a:buNone/>
            </a:pPr>
            <a:r>
              <a:rPr lang="en-US" dirty="0"/>
              <a:t>“It is images </a:t>
            </a:r>
            <a:r>
              <a:rPr lang="en-US" i="1" dirty="0"/>
              <a:t>of natural language sentences</a:t>
            </a:r>
            <a:r>
              <a:rPr lang="en-US" dirty="0"/>
              <a:t> which are the primary vehicles of our conscious thoughts.  [Even my 4½ year-old son said,] ‘I think in English… I can </a:t>
            </a:r>
            <a:r>
              <a:rPr lang="en-US" i="1" dirty="0"/>
              <a:t>hear</a:t>
            </a:r>
            <a:r>
              <a:rPr lang="en-US" dirty="0"/>
              <a:t> myself think.’”</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786813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about visual experience?</a:t>
            </a:r>
            <a:endParaRPr lang="en-US" dirty="0"/>
          </a:p>
        </p:txBody>
      </p:sp>
      <p:sp>
        <p:nvSpPr>
          <p:cNvPr id="3" name="Content Placeholder 2"/>
          <p:cNvSpPr>
            <a:spLocks noGrp="1"/>
          </p:cNvSpPr>
          <p:nvPr>
            <p:ph idx="1"/>
          </p:nvPr>
        </p:nvSpPr>
        <p:spPr/>
        <p:txBody>
          <a:bodyPr/>
          <a:lstStyle/>
          <a:p>
            <a:pPr marL="0" indent="0">
              <a:buNone/>
            </a:pPr>
            <a:r>
              <a:rPr lang="en-US" dirty="0"/>
              <a:t>“Visual surface”:  What is processed bottom-up from the retina, what would be reproduced in a picture.</a:t>
            </a:r>
          </a:p>
          <a:p>
            <a:pPr marL="0" indent="0">
              <a:buNone/>
            </a:pPr>
            <a:r>
              <a:rPr lang="en-US" dirty="0"/>
              <a:t>“Visual meaning”:  Your understanding of “actual” shapes of objects</a:t>
            </a:r>
          </a:p>
          <a:p>
            <a:pPr marL="0" indent="0">
              <a:buNone/>
            </a:pPr>
            <a:r>
              <a:rPr lang="en-US" dirty="0"/>
              <a:t>Visual meaning includes the backs and insides of objects.</a:t>
            </a:r>
          </a:p>
        </p:txBody>
      </p:sp>
    </p:spTree>
    <p:extLst>
      <p:ext uri="{BB962C8B-B14F-4D97-AF65-F5344CB8AC3E}">
        <p14:creationId xmlns:p14="http://schemas.microsoft.com/office/powerpoint/2010/main" val="2503179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about visual experience?</a:t>
            </a:r>
            <a:endParaRPr lang="en-US" dirty="0"/>
          </a:p>
        </p:txBody>
      </p:sp>
      <p:sp>
        <p:nvSpPr>
          <p:cNvPr id="3" name="Content Placeholder 2"/>
          <p:cNvSpPr>
            <a:spLocks noGrp="1"/>
          </p:cNvSpPr>
          <p:nvPr>
            <p:ph idx="1"/>
          </p:nvPr>
        </p:nvSpPr>
        <p:spPr/>
        <p:txBody>
          <a:bodyPr/>
          <a:lstStyle/>
          <a:p>
            <a:pPr marL="0" indent="0">
              <a:buNone/>
            </a:pPr>
            <a:r>
              <a:rPr lang="en-US" dirty="0"/>
              <a:t>A bookcase?  Or a bookcase with a cat behind it?</a:t>
            </a:r>
          </a:p>
          <a:p>
            <a:pPr marL="0" indent="0">
              <a:buNone/>
            </a:pPr>
            <a:r>
              <a:rPr lang="en-US" dirty="0"/>
              <a:t>Same visual surface, different visual meaning.</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853" y="3200400"/>
            <a:ext cx="2697559" cy="308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552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about visual experience?</a:t>
            </a:r>
            <a:endParaRPr lang="en-US" dirty="0"/>
          </a:p>
        </p:txBody>
      </p:sp>
      <p:sp>
        <p:nvSpPr>
          <p:cNvPr id="3" name="Content Placeholder 2"/>
          <p:cNvSpPr>
            <a:spLocks noGrp="1"/>
          </p:cNvSpPr>
          <p:nvPr>
            <p:ph idx="1"/>
          </p:nvPr>
        </p:nvSpPr>
        <p:spPr/>
        <p:txBody>
          <a:bodyPr/>
          <a:lstStyle/>
          <a:p>
            <a:pPr marL="0" indent="0">
              <a:buNone/>
            </a:pPr>
            <a:r>
              <a:rPr lang="en-US" dirty="0"/>
              <a:t>The two ways of understanding the ‘duck-rabbit’ have the same visual surface but different visual understanding.</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What shapes conscious form is the visual surface.  Visual understanding is unconscious.</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600325"/>
            <a:ext cx="3347329" cy="252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307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about visual experience?</a:t>
            </a:r>
            <a:endParaRPr lang="en-US" dirty="0"/>
          </a:p>
        </p:txBody>
      </p:sp>
      <p:sp>
        <p:nvSpPr>
          <p:cNvPr id="3" name="Content Placeholder 2"/>
          <p:cNvSpPr>
            <a:spLocks noGrp="1"/>
          </p:cNvSpPr>
          <p:nvPr>
            <p:ph idx="1"/>
          </p:nvPr>
        </p:nvSpPr>
        <p:spPr>
          <a:xfrm>
            <a:off x="457200" y="1600200"/>
            <a:ext cx="8229600" cy="4876800"/>
          </a:xfrm>
        </p:spPr>
        <p:txBody>
          <a:bodyPr/>
          <a:lstStyle/>
          <a:p>
            <a:pPr marL="0" indent="0">
              <a:buNone/>
            </a:pPr>
            <a:r>
              <a:rPr lang="en-US" dirty="0"/>
              <a:t>Character tags pertain also to visual perception.</a:t>
            </a:r>
          </a:p>
          <a:p>
            <a:pPr marL="0" indent="0">
              <a:buNone/>
            </a:pPr>
            <a:r>
              <a:rPr lang="en-US" dirty="0"/>
              <a:t>Internal vs. external:  </a:t>
            </a:r>
          </a:p>
          <a:p>
            <a:pPr marL="0" indent="0">
              <a:buNone/>
            </a:pPr>
            <a:r>
              <a:rPr lang="en-US" dirty="0"/>
              <a:t>  Visual imagery vs. visual perception</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568998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about visual experience?</a:t>
            </a:r>
            <a:endParaRPr lang="en-US" dirty="0"/>
          </a:p>
        </p:txBody>
      </p:sp>
      <p:sp>
        <p:nvSpPr>
          <p:cNvPr id="3" name="Content Placeholder 2"/>
          <p:cNvSpPr>
            <a:spLocks noGrp="1"/>
          </p:cNvSpPr>
          <p:nvPr>
            <p:ph idx="1"/>
          </p:nvPr>
        </p:nvSpPr>
        <p:spPr>
          <a:xfrm>
            <a:off x="457200" y="1600200"/>
            <a:ext cx="8229600" cy="4876800"/>
          </a:xfrm>
        </p:spPr>
        <p:txBody>
          <a:bodyPr/>
          <a:lstStyle/>
          <a:p>
            <a:pPr marL="0" indent="0">
              <a:buNone/>
            </a:pPr>
            <a:r>
              <a:rPr lang="en-US" dirty="0"/>
              <a:t>Character tags pertain also to visual perception.</a:t>
            </a:r>
          </a:p>
          <a:p>
            <a:pPr marL="0" indent="0">
              <a:buNone/>
            </a:pPr>
            <a:r>
              <a:rPr lang="en-US" dirty="0"/>
              <a:t>Meaningful vs. Meaningless:  </a:t>
            </a:r>
          </a:p>
          <a:p>
            <a:pPr marL="0" indent="0">
              <a:buNone/>
            </a:pPr>
            <a:r>
              <a:rPr lang="en-US" dirty="0"/>
              <a:t>  What changes when you “get it”?</a:t>
            </a:r>
          </a:p>
        </p:txBody>
      </p:sp>
      <p:pic>
        <p:nvPicPr>
          <p:cNvPr id="6146" name="Picture 2" descr="dalmat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4323311"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939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about visual experience?</a:t>
            </a:r>
            <a:endParaRPr lang="en-US" dirty="0"/>
          </a:p>
        </p:txBody>
      </p:sp>
      <p:sp>
        <p:nvSpPr>
          <p:cNvPr id="3" name="Content Placeholder 2"/>
          <p:cNvSpPr>
            <a:spLocks noGrp="1"/>
          </p:cNvSpPr>
          <p:nvPr>
            <p:ph idx="1"/>
          </p:nvPr>
        </p:nvSpPr>
        <p:spPr>
          <a:xfrm>
            <a:off x="457200" y="1600200"/>
            <a:ext cx="8229600" cy="4876800"/>
          </a:xfrm>
        </p:spPr>
        <p:txBody>
          <a:bodyPr/>
          <a:lstStyle/>
          <a:p>
            <a:pPr marL="0" indent="0">
              <a:buNone/>
            </a:pPr>
            <a:r>
              <a:rPr lang="en-US" dirty="0"/>
              <a:t>Character tags pertain also to visual perception.</a:t>
            </a:r>
          </a:p>
          <a:p>
            <a:pPr marL="0" indent="0">
              <a:buNone/>
            </a:pPr>
            <a:endParaRPr lang="en-US" dirty="0"/>
          </a:p>
          <a:p>
            <a:pPr marL="0" indent="0">
              <a:buNone/>
            </a:pPr>
            <a:r>
              <a:rPr lang="en-US" dirty="0"/>
              <a:t>Hallucinations:  Experiences that are internally generated but “erroneously” come with the character tag External.</a:t>
            </a:r>
          </a:p>
          <a:p>
            <a:pPr marL="0" indent="0">
              <a:buNone/>
            </a:pPr>
            <a:endParaRPr lang="en-US" dirty="0"/>
          </a:p>
          <a:p>
            <a:pPr marL="0" indent="0">
              <a:buNone/>
            </a:pPr>
            <a:r>
              <a:rPr lang="en-US" dirty="0"/>
              <a:t>Dreams too.</a:t>
            </a:r>
          </a:p>
        </p:txBody>
      </p:sp>
    </p:spTree>
    <p:extLst>
      <p:ext uri="{BB962C8B-B14F-4D97-AF65-F5344CB8AC3E}">
        <p14:creationId xmlns:p14="http://schemas.microsoft.com/office/powerpoint/2010/main" val="3103190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7B09-C257-054E-A46D-44E7742FBC0E}"/>
              </a:ext>
            </a:extLst>
          </p:cNvPr>
          <p:cNvSpPr>
            <a:spLocks noGrp="1"/>
          </p:cNvSpPr>
          <p:nvPr>
            <p:ph type="title"/>
          </p:nvPr>
        </p:nvSpPr>
        <p:spPr/>
        <p:txBody>
          <a:bodyPr/>
          <a:lstStyle/>
          <a:p>
            <a:r>
              <a:rPr lang="en-US" dirty="0"/>
              <a:t>A third character tag</a:t>
            </a:r>
          </a:p>
        </p:txBody>
      </p:sp>
      <p:sp>
        <p:nvSpPr>
          <p:cNvPr id="3" name="Content Placeholder 2">
            <a:extLst>
              <a:ext uri="{FF2B5EF4-FFF2-40B4-BE49-F238E27FC236}">
                <a16:creationId xmlns:a16="http://schemas.microsoft.com/office/drawing/2014/main" id="{611DD98E-C609-E140-BC75-7590793E3A5E}"/>
              </a:ext>
            </a:extLst>
          </p:cNvPr>
          <p:cNvSpPr>
            <a:spLocks noGrp="1"/>
          </p:cNvSpPr>
          <p:nvPr>
            <p:ph idx="1"/>
          </p:nvPr>
        </p:nvSpPr>
        <p:spPr/>
        <p:txBody>
          <a:bodyPr/>
          <a:lstStyle/>
          <a:p>
            <a:pPr marL="0" indent="0">
              <a:buNone/>
            </a:pPr>
            <a:r>
              <a:rPr lang="en-US" dirty="0"/>
              <a:t>Experience of producing your own speech vs.</a:t>
            </a:r>
          </a:p>
          <a:p>
            <a:pPr marL="0" indent="0">
              <a:buNone/>
            </a:pPr>
            <a:r>
              <a:rPr lang="en-US" dirty="0"/>
              <a:t>Experience of hearing someone else speak.</a:t>
            </a:r>
          </a:p>
          <a:p>
            <a:pPr marL="0" indent="0">
              <a:buNone/>
            </a:pPr>
            <a:r>
              <a:rPr lang="en-US" dirty="0"/>
              <a:t>Conscious structure:  Still phonological form.</a:t>
            </a:r>
          </a:p>
          <a:p>
            <a:pPr marL="0" indent="0">
              <a:buNone/>
            </a:pPr>
            <a:endParaRPr lang="en-US" dirty="0"/>
          </a:p>
        </p:txBody>
      </p:sp>
    </p:spTree>
    <p:extLst>
      <p:ext uri="{BB962C8B-B14F-4D97-AF65-F5344CB8AC3E}">
        <p14:creationId xmlns:p14="http://schemas.microsoft.com/office/powerpoint/2010/main" val="882818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28EB6-04A2-E445-866B-7757E6F0BD26}"/>
              </a:ext>
            </a:extLst>
          </p:cNvPr>
          <p:cNvSpPr>
            <a:spLocks noGrp="1"/>
          </p:cNvSpPr>
          <p:nvPr>
            <p:ph type="title"/>
          </p:nvPr>
        </p:nvSpPr>
        <p:spPr/>
        <p:txBody>
          <a:bodyPr/>
          <a:lstStyle/>
          <a:p>
            <a:r>
              <a:rPr lang="en-US" dirty="0"/>
              <a:t>A third character tag</a:t>
            </a:r>
          </a:p>
        </p:txBody>
      </p:sp>
      <p:sp>
        <p:nvSpPr>
          <p:cNvPr id="3" name="Content Placeholder 2">
            <a:extLst>
              <a:ext uri="{FF2B5EF4-FFF2-40B4-BE49-F238E27FC236}">
                <a16:creationId xmlns:a16="http://schemas.microsoft.com/office/drawing/2014/main" id="{16A9EC12-03C6-6948-83A9-919569126A09}"/>
              </a:ext>
            </a:extLst>
          </p:cNvPr>
          <p:cNvSpPr>
            <a:spLocks noGrp="1"/>
          </p:cNvSpPr>
          <p:nvPr>
            <p:ph idx="1"/>
          </p:nvPr>
        </p:nvSpPr>
        <p:spPr/>
        <p:txBody>
          <a:bodyPr/>
          <a:lstStyle/>
          <a:p>
            <a:pPr marL="0" indent="0">
              <a:buNone/>
            </a:pPr>
            <a:r>
              <a:rPr lang="en-US" dirty="0"/>
              <a:t>Experience of producing your own speech vs.</a:t>
            </a:r>
          </a:p>
          <a:p>
            <a:pPr marL="0" indent="0">
              <a:buNone/>
            </a:pPr>
            <a:r>
              <a:rPr lang="en-US" dirty="0"/>
              <a:t>Experience of hearing someone else speak.</a:t>
            </a:r>
          </a:p>
          <a:p>
            <a:pPr marL="0" indent="0">
              <a:buNone/>
            </a:pPr>
            <a:r>
              <a:rPr lang="en-US" dirty="0"/>
              <a:t>Conscious structure:  Still phonological form.</a:t>
            </a:r>
          </a:p>
          <a:p>
            <a:pPr marL="0" indent="0">
              <a:buNone/>
            </a:pPr>
            <a:r>
              <a:rPr lang="en-US" dirty="0"/>
              <a:t>Distinction:  A character tag</a:t>
            </a:r>
          </a:p>
          <a:p>
            <a:pPr marL="0" indent="0">
              <a:buNone/>
            </a:pPr>
            <a:r>
              <a:rPr lang="en-US" u="sng" dirty="0"/>
              <a:t>Self-controlled</a:t>
            </a:r>
            <a:r>
              <a:rPr lang="en-US" dirty="0"/>
              <a:t> vs. </a:t>
            </a:r>
            <a:r>
              <a:rPr lang="en-US" u="sng" dirty="0"/>
              <a:t>Non-self controlled</a:t>
            </a:r>
            <a:r>
              <a:rPr lang="en-US" dirty="0"/>
              <a:t> </a:t>
            </a:r>
          </a:p>
        </p:txBody>
      </p:sp>
    </p:spTree>
    <p:extLst>
      <p:ext uri="{BB962C8B-B14F-4D97-AF65-F5344CB8AC3E}">
        <p14:creationId xmlns:p14="http://schemas.microsoft.com/office/powerpoint/2010/main" val="2468387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28EB6-04A2-E445-866B-7757E6F0BD26}"/>
              </a:ext>
            </a:extLst>
          </p:cNvPr>
          <p:cNvSpPr>
            <a:spLocks noGrp="1"/>
          </p:cNvSpPr>
          <p:nvPr>
            <p:ph type="title"/>
          </p:nvPr>
        </p:nvSpPr>
        <p:spPr/>
        <p:txBody>
          <a:bodyPr/>
          <a:lstStyle/>
          <a:p>
            <a:r>
              <a:rPr lang="en-US" dirty="0"/>
              <a:t>A third character tag</a:t>
            </a:r>
          </a:p>
        </p:txBody>
      </p:sp>
      <p:sp>
        <p:nvSpPr>
          <p:cNvPr id="3" name="Content Placeholder 2">
            <a:extLst>
              <a:ext uri="{FF2B5EF4-FFF2-40B4-BE49-F238E27FC236}">
                <a16:creationId xmlns:a16="http://schemas.microsoft.com/office/drawing/2014/main" id="{16A9EC12-03C6-6948-83A9-919569126A09}"/>
              </a:ext>
            </a:extLst>
          </p:cNvPr>
          <p:cNvSpPr>
            <a:spLocks noGrp="1"/>
          </p:cNvSpPr>
          <p:nvPr>
            <p:ph idx="1"/>
          </p:nvPr>
        </p:nvSpPr>
        <p:spPr/>
        <p:txBody>
          <a:bodyPr>
            <a:normAutofit fontScale="70000" lnSpcReduction="20000"/>
          </a:bodyPr>
          <a:lstStyle/>
          <a:p>
            <a:pPr marL="0" indent="0">
              <a:lnSpc>
                <a:spcPct val="170000"/>
              </a:lnSpc>
              <a:spcBef>
                <a:spcPts val="0"/>
              </a:spcBef>
              <a:buNone/>
            </a:pPr>
            <a:r>
              <a:rPr lang="en-US" dirty="0"/>
              <a:t>±Meaningful:  “I’m hearing language” vs. “I’m hearing nonsense.”</a:t>
            </a:r>
          </a:p>
          <a:p>
            <a:pPr marL="0" indent="0">
              <a:lnSpc>
                <a:spcPct val="170000"/>
              </a:lnSpc>
              <a:spcBef>
                <a:spcPts val="0"/>
              </a:spcBef>
              <a:buNone/>
            </a:pPr>
            <a:r>
              <a:rPr lang="en-US" dirty="0"/>
              <a:t>    Then, whether meaningful or not,</a:t>
            </a:r>
          </a:p>
          <a:p>
            <a:pPr marL="0" indent="0">
              <a:lnSpc>
                <a:spcPct val="170000"/>
              </a:lnSpc>
              <a:spcBef>
                <a:spcPts val="0"/>
              </a:spcBef>
              <a:buNone/>
            </a:pPr>
            <a:r>
              <a:rPr lang="en-US" dirty="0"/>
              <a:t>External, Self-controlled is experienced as  “I’m speaking”</a:t>
            </a:r>
          </a:p>
          <a:p>
            <a:pPr marL="0" indent="0">
              <a:lnSpc>
                <a:spcPct val="170000"/>
              </a:lnSpc>
              <a:spcBef>
                <a:spcPts val="0"/>
              </a:spcBef>
              <a:buNone/>
            </a:pPr>
            <a:r>
              <a:rPr lang="en-US" dirty="0"/>
              <a:t>External, Non-self-controlled:  “Someone else is speaking”</a:t>
            </a:r>
          </a:p>
          <a:p>
            <a:pPr marL="0" indent="0">
              <a:lnSpc>
                <a:spcPct val="170000"/>
              </a:lnSpc>
              <a:spcBef>
                <a:spcPts val="0"/>
              </a:spcBef>
              <a:buNone/>
            </a:pPr>
            <a:r>
              <a:rPr lang="en-US" dirty="0"/>
              <a:t>Internal, Self-controlled  “I’m talking to myself” (inner speech)</a:t>
            </a:r>
          </a:p>
          <a:p>
            <a:pPr marL="0" indent="0">
              <a:lnSpc>
                <a:spcPct val="170000"/>
              </a:lnSpc>
              <a:spcBef>
                <a:spcPts val="0"/>
              </a:spcBef>
              <a:buNone/>
            </a:pPr>
            <a:r>
              <a:rPr lang="en-US" dirty="0"/>
              <a:t>Internal, Non-self-controlled:  “I’m hearing unbidden inner speech”</a:t>
            </a:r>
          </a:p>
        </p:txBody>
      </p:sp>
    </p:spTree>
    <p:extLst>
      <p:ext uri="{BB962C8B-B14F-4D97-AF65-F5344CB8AC3E}">
        <p14:creationId xmlns:p14="http://schemas.microsoft.com/office/powerpoint/2010/main" val="1281383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Consequences for a theory of consciousness</a:t>
            </a:r>
          </a:p>
        </p:txBody>
      </p:sp>
      <p:sp>
        <p:nvSpPr>
          <p:cNvPr id="3" name="Content Placeholder 2"/>
          <p:cNvSpPr>
            <a:spLocks noGrp="1"/>
          </p:cNvSpPr>
          <p:nvPr>
            <p:ph idx="1"/>
          </p:nvPr>
        </p:nvSpPr>
        <p:spPr/>
        <p:txBody>
          <a:bodyPr/>
          <a:lstStyle/>
          <a:p>
            <a:pPr marL="0" indent="0">
              <a:buNone/>
            </a:pPr>
            <a:r>
              <a:rPr lang="en-US" dirty="0"/>
              <a:t>The components of </a:t>
            </a:r>
            <a:r>
              <a:rPr lang="en-US" u="sng" dirty="0"/>
              <a:t>linguistic</a:t>
            </a:r>
            <a:r>
              <a:rPr lang="en-US" dirty="0"/>
              <a:t> consciousness (the qualia) are the pronunciation plus associated character tags (Meaningfulness, External/ Internal, Self-controlled, and others).</a:t>
            </a:r>
          </a:p>
          <a:p>
            <a:pPr marL="0" indent="0">
              <a:buNone/>
            </a:pPr>
            <a:r>
              <a:rPr lang="en-US" dirty="0"/>
              <a:t>The components of </a:t>
            </a:r>
            <a:r>
              <a:rPr lang="en-US" u="sng" dirty="0"/>
              <a:t>visual</a:t>
            </a:r>
            <a:r>
              <a:rPr lang="en-US" dirty="0"/>
              <a:t> consciousness are the visual surface plus associated character tags.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86328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it like when you’re thinking?</a:t>
            </a:r>
          </a:p>
        </p:txBody>
      </p:sp>
      <p:sp>
        <p:nvSpPr>
          <p:cNvPr id="3" name="Content Placeholder 2"/>
          <p:cNvSpPr>
            <a:spLocks noGrp="1"/>
          </p:cNvSpPr>
          <p:nvPr>
            <p:ph idx="1"/>
          </p:nvPr>
        </p:nvSpPr>
        <p:spPr/>
        <p:txBody>
          <a:bodyPr>
            <a:normAutofit/>
          </a:bodyPr>
          <a:lstStyle/>
          <a:p>
            <a:pPr marL="0" indent="0">
              <a:buNone/>
            </a:pPr>
            <a:r>
              <a:rPr lang="en-US" dirty="0"/>
              <a:t>Common intuition:  Thinking is talking to yourself – “inner speech”</a:t>
            </a:r>
          </a:p>
          <a:p>
            <a:r>
              <a:rPr lang="en-US" dirty="0"/>
              <a:t>Noam Chomsky:</a:t>
            </a:r>
          </a:p>
          <a:p>
            <a:pPr marL="0" indent="0">
              <a:buNone/>
            </a:pPr>
            <a:r>
              <a:rPr lang="en-US" dirty="0"/>
              <a:t>“Language is not properly regarded as a system of communication.  It is a system for expressing thought, something quite different….  Language use is largely to oneself: ‘inner speech’ for adults, monologue for children.” </a:t>
            </a:r>
          </a:p>
          <a:p>
            <a:pPr marL="0" indent="0">
              <a:buNone/>
            </a:pPr>
            <a:endParaRPr lang="en-US" dirty="0"/>
          </a:p>
        </p:txBody>
      </p:sp>
    </p:spTree>
    <p:extLst>
      <p:ext uri="{BB962C8B-B14F-4D97-AF65-F5344CB8AC3E}">
        <p14:creationId xmlns:p14="http://schemas.microsoft.com/office/powerpoint/2010/main" val="13298646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Consequences for a theory of consciousness</a:t>
            </a:r>
          </a:p>
        </p:txBody>
      </p:sp>
      <p:sp>
        <p:nvSpPr>
          <p:cNvPr id="3" name="Content Placeholder 2"/>
          <p:cNvSpPr>
            <a:spLocks noGrp="1"/>
          </p:cNvSpPr>
          <p:nvPr>
            <p:ph idx="1"/>
          </p:nvPr>
        </p:nvSpPr>
        <p:spPr/>
        <p:txBody>
          <a:bodyPr/>
          <a:lstStyle/>
          <a:p>
            <a:pPr marL="0" indent="0">
              <a:buNone/>
            </a:pPr>
            <a:r>
              <a:rPr lang="en-US" dirty="0"/>
              <a:t>The components of </a:t>
            </a:r>
            <a:r>
              <a:rPr lang="en-US" u="sng" dirty="0"/>
              <a:t>linguistic</a:t>
            </a:r>
            <a:r>
              <a:rPr lang="en-US" dirty="0"/>
              <a:t> consciousness (the qualia) are the pronunciation plus associated character tags (Meaningfulness, External/ Internal, Self-controlled, and others).</a:t>
            </a:r>
          </a:p>
          <a:p>
            <a:pPr marL="0" indent="0">
              <a:buNone/>
            </a:pPr>
            <a:r>
              <a:rPr lang="en-US" dirty="0"/>
              <a:t>The components of </a:t>
            </a:r>
            <a:r>
              <a:rPr lang="en-US" u="sng" dirty="0"/>
              <a:t>visual</a:t>
            </a:r>
            <a:r>
              <a:rPr lang="en-US" dirty="0"/>
              <a:t> consciousness are the visual surface plus associated character tags.</a:t>
            </a:r>
          </a:p>
          <a:p>
            <a:pPr marL="0" indent="0">
              <a:buNone/>
            </a:pPr>
            <a:r>
              <a:rPr lang="en-US" dirty="0"/>
              <a:t>This is very different from what consciousness is generally made out to be.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645239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Consequences for a theory of consciousness</a:t>
            </a:r>
          </a:p>
        </p:txBody>
      </p:sp>
      <p:sp>
        <p:nvSpPr>
          <p:cNvPr id="3" name="Content Placeholder 2"/>
          <p:cNvSpPr>
            <a:spLocks noGrp="1"/>
          </p:cNvSpPr>
          <p:nvPr>
            <p:ph idx="1"/>
          </p:nvPr>
        </p:nvSpPr>
        <p:spPr/>
        <p:txBody>
          <a:bodyPr/>
          <a:lstStyle/>
          <a:p>
            <a:pPr marL="0" indent="0">
              <a:buNone/>
            </a:pPr>
            <a:r>
              <a:rPr lang="en-US" dirty="0"/>
              <a:t>Some prestigious theories:</a:t>
            </a:r>
          </a:p>
          <a:p>
            <a:pPr marL="514350" indent="-514350">
              <a:buAutoNum type="arabicPeriod"/>
            </a:pPr>
            <a:r>
              <a:rPr lang="en-US" dirty="0"/>
              <a:t>Consciousness is the basis of thought.</a:t>
            </a:r>
          </a:p>
          <a:p>
            <a:pPr marL="457200" indent="0">
              <a:buNone/>
            </a:pPr>
            <a:r>
              <a:rPr lang="en-US" dirty="0"/>
              <a:t>NO.  Pronunciation is not the basis of thought, meaning is, and meaning is not conscious.</a:t>
            </a:r>
          </a:p>
        </p:txBody>
      </p:sp>
    </p:spTree>
    <p:extLst>
      <p:ext uri="{BB962C8B-B14F-4D97-AF65-F5344CB8AC3E}">
        <p14:creationId xmlns:p14="http://schemas.microsoft.com/office/powerpoint/2010/main" val="2623197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Consequences for a theory of consciousness</a:t>
            </a:r>
          </a:p>
        </p:txBody>
      </p:sp>
      <p:sp>
        <p:nvSpPr>
          <p:cNvPr id="3" name="Content Placeholder 2"/>
          <p:cNvSpPr>
            <a:spLocks noGrp="1"/>
          </p:cNvSpPr>
          <p:nvPr>
            <p:ph idx="1"/>
          </p:nvPr>
        </p:nvSpPr>
        <p:spPr/>
        <p:txBody>
          <a:bodyPr>
            <a:normAutofit/>
          </a:bodyPr>
          <a:lstStyle/>
          <a:p>
            <a:pPr marL="0" indent="0">
              <a:buNone/>
            </a:pPr>
            <a:r>
              <a:rPr lang="en-US" dirty="0"/>
              <a:t>Some prestigious theories:</a:t>
            </a:r>
          </a:p>
          <a:p>
            <a:pPr marL="0" indent="0">
              <a:buNone/>
            </a:pPr>
            <a:r>
              <a:rPr lang="en-US" dirty="0"/>
              <a:t>2.  Consciousness is the mind’s summary of everything it’s processing.</a:t>
            </a:r>
          </a:p>
          <a:p>
            <a:pPr marL="457200" indent="0">
              <a:buNone/>
            </a:pPr>
            <a:r>
              <a:rPr lang="en-US" dirty="0"/>
              <a:t>NO.  Pronunciation is </a:t>
            </a:r>
            <a:r>
              <a:rPr lang="en-US" i="1" dirty="0"/>
              <a:t>linked</a:t>
            </a:r>
            <a:r>
              <a:rPr lang="en-US" dirty="0"/>
              <a:t> to </a:t>
            </a:r>
            <a:r>
              <a:rPr lang="en-US" i="1" dirty="0"/>
              <a:t>some</a:t>
            </a:r>
            <a:r>
              <a:rPr lang="en-US" dirty="0"/>
              <a:t> of the concepts the mind is processing, but the concepts aren’t conscious.</a:t>
            </a:r>
          </a:p>
        </p:txBody>
      </p:sp>
    </p:spTree>
    <p:extLst>
      <p:ext uri="{BB962C8B-B14F-4D97-AF65-F5344CB8AC3E}">
        <p14:creationId xmlns:p14="http://schemas.microsoft.com/office/powerpoint/2010/main" val="1336748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Consequences for a theory of consciousness</a:t>
            </a:r>
          </a:p>
        </p:txBody>
      </p:sp>
      <p:sp>
        <p:nvSpPr>
          <p:cNvPr id="3" name="Content Placeholder 2"/>
          <p:cNvSpPr>
            <a:spLocks noGrp="1"/>
          </p:cNvSpPr>
          <p:nvPr>
            <p:ph idx="1"/>
          </p:nvPr>
        </p:nvSpPr>
        <p:spPr/>
        <p:txBody>
          <a:bodyPr>
            <a:normAutofit/>
          </a:bodyPr>
          <a:lstStyle/>
          <a:p>
            <a:pPr marL="0" indent="0">
              <a:buNone/>
            </a:pPr>
            <a:r>
              <a:rPr lang="en-US" dirty="0"/>
              <a:t>Some prestigious theories:</a:t>
            </a:r>
          </a:p>
          <a:p>
            <a:pPr marL="514350" indent="-514350">
              <a:buAutoNum type="arabicPeriod" startAt="3"/>
            </a:pPr>
            <a:r>
              <a:rPr lang="en-US" dirty="0"/>
              <a:t>Consciousness is the mind’s model of itself.</a:t>
            </a:r>
          </a:p>
          <a:p>
            <a:pPr marL="457200" indent="0">
              <a:buNone/>
            </a:pPr>
            <a:r>
              <a:rPr lang="en-US" dirty="0"/>
              <a:t>NO.  The character tags do reflect the mind’s monitoring the existence of linkage between structures.  But pronunciation is only a model of speech sounds, not of the overall state of things in the mind/brain.</a:t>
            </a:r>
          </a:p>
        </p:txBody>
      </p:sp>
    </p:spTree>
    <p:extLst>
      <p:ext uri="{BB962C8B-B14F-4D97-AF65-F5344CB8AC3E}">
        <p14:creationId xmlns:p14="http://schemas.microsoft.com/office/powerpoint/2010/main" val="5533395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Consequences for a theory of consciousness</a:t>
            </a:r>
          </a:p>
        </p:txBody>
      </p:sp>
      <p:sp>
        <p:nvSpPr>
          <p:cNvPr id="3" name="Content Placeholder 2"/>
          <p:cNvSpPr>
            <a:spLocks noGrp="1"/>
          </p:cNvSpPr>
          <p:nvPr>
            <p:ph idx="1"/>
          </p:nvPr>
        </p:nvSpPr>
        <p:spPr/>
        <p:txBody>
          <a:bodyPr>
            <a:normAutofit/>
          </a:bodyPr>
          <a:lstStyle/>
          <a:p>
            <a:pPr marL="0" indent="0">
              <a:buNone/>
            </a:pPr>
            <a:r>
              <a:rPr lang="en-US" dirty="0"/>
              <a:t>Most discussions of consciousness don’t touch on language.</a:t>
            </a:r>
          </a:p>
          <a:p>
            <a:pPr marL="0" indent="0">
              <a:buNone/>
            </a:pPr>
            <a:r>
              <a:rPr lang="en-US" dirty="0"/>
              <a:t>If they do, they invariably talk about “consciousness of language,” and fail to make the distinction between pronunciation and the structure of meaning.  </a:t>
            </a:r>
          </a:p>
          <a:p>
            <a:pPr marL="0" indent="0">
              <a:buNone/>
            </a:pPr>
            <a:endParaRPr lang="en-US" dirty="0"/>
          </a:p>
        </p:txBody>
      </p:sp>
    </p:spTree>
    <p:extLst>
      <p:ext uri="{BB962C8B-B14F-4D97-AF65-F5344CB8AC3E}">
        <p14:creationId xmlns:p14="http://schemas.microsoft.com/office/powerpoint/2010/main" val="3174190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Consequences for a theory of consciousness</a:t>
            </a:r>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a:t>Most discussions of consciousness don’t touch on language.</a:t>
            </a:r>
          </a:p>
          <a:p>
            <a:pPr marL="0" indent="0">
              <a:buNone/>
            </a:pPr>
            <a:r>
              <a:rPr lang="en-US" dirty="0"/>
              <a:t>If they do, they invariably talk about “consciousness of language,” and fail to make the distinction between pronunciation and the structure of meaning.  </a:t>
            </a:r>
          </a:p>
          <a:p>
            <a:pPr marL="0" indent="0">
              <a:buNone/>
            </a:pPr>
            <a:r>
              <a:rPr lang="en-US" dirty="0"/>
              <a:t>Even in vision, they typically miss the distinction between the visual surface and visual understanding.</a:t>
            </a:r>
          </a:p>
          <a:p>
            <a:pPr marL="0" indent="0">
              <a:buNone/>
            </a:pPr>
            <a:endParaRPr lang="en-US" dirty="0"/>
          </a:p>
        </p:txBody>
      </p:sp>
    </p:spTree>
    <p:extLst>
      <p:ext uri="{BB962C8B-B14F-4D97-AF65-F5344CB8AC3E}">
        <p14:creationId xmlns:p14="http://schemas.microsoft.com/office/powerpoint/2010/main" val="1995484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Changing gears</a:t>
            </a:r>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a:t>A different question:</a:t>
            </a:r>
          </a:p>
          <a:p>
            <a:pPr marL="0" indent="0">
              <a:buNone/>
            </a:pPr>
            <a:r>
              <a:rPr lang="en-US" dirty="0"/>
              <a:t>What is the nature of rational thinking?</a:t>
            </a:r>
          </a:p>
        </p:txBody>
      </p:sp>
    </p:spTree>
    <p:extLst>
      <p:ext uri="{BB962C8B-B14F-4D97-AF65-F5344CB8AC3E}">
        <p14:creationId xmlns:p14="http://schemas.microsoft.com/office/powerpoint/2010/main" val="1314378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is rational thinking?</a:t>
            </a:r>
            <a:endParaRPr lang="en-US" dirty="0"/>
          </a:p>
        </p:txBody>
      </p:sp>
      <p:sp>
        <p:nvSpPr>
          <p:cNvPr id="3" name="Content Placeholder 2"/>
          <p:cNvSpPr>
            <a:spLocks noGrp="1"/>
          </p:cNvSpPr>
          <p:nvPr>
            <p:ph idx="1"/>
          </p:nvPr>
        </p:nvSpPr>
        <p:spPr/>
        <p:txBody>
          <a:bodyPr/>
          <a:lstStyle/>
          <a:p>
            <a:pPr marL="0" indent="0">
              <a:buNone/>
            </a:pPr>
            <a:r>
              <a:rPr lang="en-US" dirty="0"/>
              <a:t>The ideal:  Rational thinking makes every step conscious and explicit, with no hidden assumptions.  The explicit steps are expressed </a:t>
            </a:r>
            <a:r>
              <a:rPr lang="en-US" i="1" dirty="0"/>
              <a:t>in language</a:t>
            </a:r>
            <a:r>
              <a:rPr lang="en-US" dirty="0"/>
              <a:t>.  (Descartes, </a:t>
            </a:r>
            <a:r>
              <a:rPr lang="en-US" i="1" dirty="0"/>
              <a:t>Discourse on Method</a:t>
            </a:r>
            <a:r>
              <a:rPr lang="en-US" dirty="0"/>
              <a:t>)</a:t>
            </a:r>
          </a:p>
          <a:p>
            <a:pPr marL="0" indent="0">
              <a:buNone/>
            </a:pPr>
            <a:r>
              <a:rPr lang="en-US" dirty="0"/>
              <a:t>Formal logic is an attempt to achieve this ideal, running inferences mechanically, on form alone.</a:t>
            </a:r>
          </a:p>
          <a:p>
            <a:pPr marL="0" indent="0">
              <a:buNone/>
            </a:pPr>
            <a:endParaRPr lang="en-US" dirty="0"/>
          </a:p>
        </p:txBody>
      </p:sp>
    </p:spTree>
    <p:extLst>
      <p:ext uri="{BB962C8B-B14F-4D97-AF65-F5344CB8AC3E}">
        <p14:creationId xmlns:p14="http://schemas.microsoft.com/office/powerpoint/2010/main" val="3864345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What is rational thinking?</a:t>
            </a:r>
            <a:endParaRPr lang="en-US" dirty="0"/>
          </a:p>
        </p:txBody>
      </p:sp>
      <p:sp>
        <p:nvSpPr>
          <p:cNvPr id="3" name="Content Placeholder 2"/>
          <p:cNvSpPr>
            <a:spLocks noGrp="1"/>
          </p:cNvSpPr>
          <p:nvPr>
            <p:ph idx="1"/>
          </p:nvPr>
        </p:nvSpPr>
        <p:spPr/>
        <p:txBody>
          <a:bodyPr>
            <a:normAutofit/>
          </a:bodyPr>
          <a:lstStyle/>
          <a:p>
            <a:pPr marL="0" indent="0">
              <a:buNone/>
            </a:pPr>
            <a:r>
              <a:rPr lang="en-US" dirty="0"/>
              <a:t>The ideal:  Rational thinking makes every step conscious and explicit, with no hidden assumptions.  The explicit steps are expressed </a:t>
            </a:r>
            <a:r>
              <a:rPr lang="en-US" i="1" dirty="0"/>
              <a:t>in language</a:t>
            </a:r>
            <a:r>
              <a:rPr lang="en-US" dirty="0"/>
              <a:t>.  (Descartes, </a:t>
            </a:r>
            <a:r>
              <a:rPr lang="en-US" i="1" dirty="0"/>
              <a:t>Discourse on Method</a:t>
            </a:r>
            <a:r>
              <a:rPr lang="en-US" dirty="0"/>
              <a:t>)</a:t>
            </a:r>
          </a:p>
          <a:p>
            <a:pPr marL="0" indent="0">
              <a:buNone/>
            </a:pPr>
            <a:r>
              <a:rPr lang="en-US" dirty="0"/>
              <a:t>Formal logic is an attempt to achieve this ideal, running inferences mechanically, on form alone.</a:t>
            </a:r>
          </a:p>
          <a:p>
            <a:pPr marL="0" indent="0">
              <a:buNone/>
            </a:pPr>
            <a:endParaRPr lang="en-US" dirty="0"/>
          </a:p>
          <a:p>
            <a:pPr marL="0" indent="0">
              <a:buNone/>
            </a:pPr>
            <a:r>
              <a:rPr lang="en-US" dirty="0"/>
              <a:t>This ideal is actually impossible.</a:t>
            </a:r>
          </a:p>
          <a:p>
            <a:pPr marL="0" indent="0">
              <a:buNone/>
            </a:pPr>
            <a:endParaRPr lang="en-US" dirty="0"/>
          </a:p>
        </p:txBody>
      </p:sp>
    </p:spTree>
    <p:extLst>
      <p:ext uri="{BB962C8B-B14F-4D97-AF65-F5344CB8AC3E}">
        <p14:creationId xmlns:p14="http://schemas.microsoft.com/office/powerpoint/2010/main" val="34571464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Problems with the ideal of </a:t>
            </a:r>
            <a:br>
              <a:rPr lang="en-US" sz="3600" dirty="0"/>
            </a:br>
            <a:r>
              <a:rPr lang="en-US" sz="3600" dirty="0"/>
              <a:t>rational thinking</a:t>
            </a:r>
          </a:p>
        </p:txBody>
      </p:sp>
      <p:sp>
        <p:nvSpPr>
          <p:cNvPr id="3" name="Content Placeholder 2"/>
          <p:cNvSpPr>
            <a:spLocks noGrp="1"/>
          </p:cNvSpPr>
          <p:nvPr>
            <p:ph idx="1"/>
          </p:nvPr>
        </p:nvSpPr>
        <p:spPr>
          <a:xfrm>
            <a:off x="457200" y="1371600"/>
            <a:ext cx="8229600" cy="4525963"/>
          </a:xfrm>
        </p:spPr>
        <p:txBody>
          <a:bodyPr>
            <a:normAutofit/>
          </a:bodyPr>
          <a:lstStyle/>
          <a:p>
            <a:pPr marL="514350" indent="-514350">
              <a:buAutoNum type="arabicPeriod"/>
            </a:pPr>
            <a:r>
              <a:rPr lang="en-US" dirty="0"/>
              <a:t>Lewis Carroll’s tortoise on syllogisms</a:t>
            </a:r>
          </a:p>
          <a:p>
            <a:pPr marL="0" indent="0">
              <a:buNone/>
            </a:pPr>
            <a:r>
              <a:rPr lang="en-US" dirty="0"/>
              <a:t>A: All houses on </a:t>
            </a:r>
            <a:r>
              <a:rPr lang="en-US" dirty="0" err="1"/>
              <a:t>Goden</a:t>
            </a:r>
            <a:r>
              <a:rPr lang="en-US" dirty="0"/>
              <a:t> St are worth over $600k.</a:t>
            </a:r>
          </a:p>
          <a:p>
            <a:pPr marL="0" indent="0">
              <a:buNone/>
            </a:pPr>
            <a:r>
              <a:rPr lang="en-US" dirty="0"/>
              <a:t>    My house is a house on </a:t>
            </a:r>
            <a:r>
              <a:rPr lang="en-US" dirty="0" err="1"/>
              <a:t>Goden</a:t>
            </a:r>
            <a:r>
              <a:rPr lang="en-US" dirty="0"/>
              <a:t> St.</a:t>
            </a:r>
          </a:p>
          <a:p>
            <a:pPr marL="0" indent="0">
              <a:buNone/>
            </a:pPr>
            <a:r>
              <a:rPr lang="en-US" dirty="0"/>
              <a:t>    Therefore my house is worth over $600k.</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6588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it like when you’re thinking?</a:t>
            </a:r>
          </a:p>
        </p:txBody>
      </p:sp>
      <p:sp>
        <p:nvSpPr>
          <p:cNvPr id="3" name="Content Placeholder 2"/>
          <p:cNvSpPr>
            <a:spLocks noGrp="1"/>
          </p:cNvSpPr>
          <p:nvPr>
            <p:ph idx="1"/>
          </p:nvPr>
        </p:nvSpPr>
        <p:spPr/>
        <p:txBody>
          <a:bodyPr>
            <a:normAutofit/>
          </a:bodyPr>
          <a:lstStyle/>
          <a:p>
            <a:pPr marL="0" indent="0">
              <a:buNone/>
            </a:pPr>
            <a:r>
              <a:rPr lang="en-US" dirty="0"/>
              <a:t>Common intuition:  Thinking is talking to yourself – “inner speech”</a:t>
            </a:r>
          </a:p>
          <a:p>
            <a:r>
              <a:rPr lang="en-US" dirty="0"/>
              <a:t>Ludwig Wittgenstein:</a:t>
            </a:r>
          </a:p>
          <a:p>
            <a:pPr marL="0" indent="0">
              <a:buNone/>
            </a:pPr>
            <a:r>
              <a:rPr lang="en-US" dirty="0"/>
              <a:t>“When I think in language, there aren’t ‘meanings’ going through my mind in addition to the verbal expressions:  the language is itself the vehicle of thought.</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192029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Problems with the ideal of </a:t>
            </a:r>
            <a:br>
              <a:rPr lang="en-US" sz="4000" dirty="0"/>
            </a:br>
            <a:r>
              <a:rPr lang="en-US" sz="4000" dirty="0"/>
              <a:t>rational thinking</a:t>
            </a:r>
            <a:endParaRPr lang="en-US" dirty="0"/>
          </a:p>
        </p:txBody>
      </p:sp>
      <p:sp>
        <p:nvSpPr>
          <p:cNvPr id="3" name="Content Placeholder 2"/>
          <p:cNvSpPr>
            <a:spLocks noGrp="1"/>
          </p:cNvSpPr>
          <p:nvPr>
            <p:ph idx="1"/>
          </p:nvPr>
        </p:nvSpPr>
        <p:spPr>
          <a:xfrm>
            <a:off x="457200" y="1371600"/>
            <a:ext cx="8229600" cy="5334000"/>
          </a:xfrm>
        </p:spPr>
        <p:txBody>
          <a:bodyPr>
            <a:normAutofit/>
          </a:bodyPr>
          <a:lstStyle/>
          <a:p>
            <a:pPr marL="514350" indent="-514350">
              <a:buAutoNum type="arabicPeriod"/>
            </a:pPr>
            <a:r>
              <a:rPr lang="en-US" dirty="0"/>
              <a:t>Lewis Carroll’s tortoise on syllogisms</a:t>
            </a:r>
          </a:p>
          <a:p>
            <a:pPr marL="0" indent="0">
              <a:buNone/>
            </a:pPr>
            <a:r>
              <a:rPr lang="en-US" dirty="0"/>
              <a:t>A: All houses on </a:t>
            </a:r>
            <a:r>
              <a:rPr lang="en-US" dirty="0" err="1"/>
              <a:t>Goden</a:t>
            </a:r>
            <a:r>
              <a:rPr lang="en-US" dirty="0"/>
              <a:t> St are worth over $600k.</a:t>
            </a:r>
          </a:p>
          <a:p>
            <a:pPr marL="0" indent="0">
              <a:buNone/>
            </a:pPr>
            <a:r>
              <a:rPr lang="en-US" dirty="0"/>
              <a:t>    My house is a house on </a:t>
            </a:r>
            <a:r>
              <a:rPr lang="en-US" dirty="0" err="1"/>
              <a:t>Goden</a:t>
            </a:r>
            <a:r>
              <a:rPr lang="en-US" dirty="0"/>
              <a:t> St.</a:t>
            </a:r>
          </a:p>
          <a:p>
            <a:pPr marL="0" indent="0">
              <a:buNone/>
            </a:pPr>
            <a:r>
              <a:rPr lang="en-US" dirty="0"/>
              <a:t>    Therefore my house is worth over $600k.</a:t>
            </a:r>
          </a:p>
          <a:p>
            <a:pPr marL="0" indent="0">
              <a:buNone/>
            </a:pPr>
            <a:r>
              <a:rPr lang="en-US" dirty="0"/>
              <a:t>What makes this a valid syllogism?  Aristotle:</a:t>
            </a:r>
          </a:p>
          <a:p>
            <a:pPr marL="0" indent="0">
              <a:buNone/>
            </a:pPr>
            <a:r>
              <a:rPr lang="en-US" dirty="0"/>
              <a:t>     Any syllogism of form B is valid.</a:t>
            </a:r>
          </a:p>
          <a:p>
            <a:pPr marL="0" indent="0">
              <a:buNone/>
            </a:pPr>
            <a:r>
              <a:rPr lang="en-US" dirty="0"/>
              <a:t>B: All </a:t>
            </a:r>
            <a:r>
              <a:rPr lang="en-US" dirty="0" err="1"/>
              <a:t>Xs</a:t>
            </a:r>
            <a:r>
              <a:rPr lang="en-US" dirty="0"/>
              <a:t> are Y.</a:t>
            </a:r>
          </a:p>
          <a:p>
            <a:pPr marL="0" indent="0">
              <a:buNone/>
            </a:pPr>
            <a:r>
              <a:rPr lang="en-US" dirty="0"/>
              <a:t>    Z is an X.</a:t>
            </a:r>
          </a:p>
          <a:p>
            <a:pPr marL="0" indent="0">
              <a:buNone/>
            </a:pPr>
            <a:r>
              <a:rPr lang="en-US" dirty="0"/>
              <a:t>    Therefore Z is Y.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307649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Problems with the ideal of </a:t>
            </a:r>
            <a:br>
              <a:rPr lang="en-US" sz="4000" dirty="0"/>
            </a:br>
            <a:r>
              <a:rPr lang="en-US" sz="4000" dirty="0"/>
              <a:t>rational thinking</a:t>
            </a:r>
            <a:endParaRPr lang="en-US" dirty="0"/>
          </a:p>
        </p:txBody>
      </p:sp>
      <p:sp>
        <p:nvSpPr>
          <p:cNvPr id="3" name="Content Placeholder 2"/>
          <p:cNvSpPr>
            <a:spLocks noGrp="1"/>
          </p:cNvSpPr>
          <p:nvPr>
            <p:ph idx="1"/>
          </p:nvPr>
        </p:nvSpPr>
        <p:spPr>
          <a:xfrm>
            <a:off x="457200" y="1371600"/>
            <a:ext cx="8534400" cy="5334000"/>
          </a:xfrm>
        </p:spPr>
        <p:txBody>
          <a:bodyPr>
            <a:normAutofit/>
          </a:bodyPr>
          <a:lstStyle/>
          <a:p>
            <a:pPr marL="0" indent="0">
              <a:spcBef>
                <a:spcPts val="0"/>
              </a:spcBef>
              <a:buNone/>
            </a:pPr>
            <a:r>
              <a:rPr lang="en-US" dirty="0"/>
              <a:t>But how does that prove that A is valid?  There’s a hidden syllogism:</a:t>
            </a:r>
          </a:p>
          <a:p>
            <a:pPr marL="0" indent="0">
              <a:spcBef>
                <a:spcPts val="0"/>
              </a:spcBef>
              <a:buNone/>
            </a:pPr>
            <a:r>
              <a:rPr lang="en-US" dirty="0"/>
              <a:t>C:  All syllogisms of form B are valid.</a:t>
            </a:r>
          </a:p>
          <a:p>
            <a:pPr marL="0" indent="0">
              <a:spcBef>
                <a:spcPts val="0"/>
              </a:spcBef>
              <a:buNone/>
            </a:pPr>
            <a:r>
              <a:rPr lang="en-US" dirty="0"/>
              <a:t>     A is a syllogism of form B.</a:t>
            </a:r>
          </a:p>
          <a:p>
            <a:pPr marL="0" indent="0">
              <a:spcBef>
                <a:spcPts val="0"/>
              </a:spcBef>
              <a:buNone/>
            </a:pPr>
            <a:r>
              <a:rPr lang="en-US" dirty="0"/>
              <a:t>     Therefore syllogism A is valid.</a:t>
            </a:r>
          </a:p>
        </p:txBody>
      </p:sp>
    </p:spTree>
    <p:extLst>
      <p:ext uri="{BB962C8B-B14F-4D97-AF65-F5344CB8AC3E}">
        <p14:creationId xmlns:p14="http://schemas.microsoft.com/office/powerpoint/2010/main" val="24883755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Problems with the ideal of </a:t>
            </a:r>
            <a:br>
              <a:rPr lang="en-US" sz="4000" dirty="0"/>
            </a:br>
            <a:r>
              <a:rPr lang="en-US" sz="4000" dirty="0"/>
              <a:t>rational thinking</a:t>
            </a:r>
            <a:endParaRPr lang="en-US" dirty="0"/>
          </a:p>
        </p:txBody>
      </p:sp>
      <p:sp>
        <p:nvSpPr>
          <p:cNvPr id="3" name="Content Placeholder 2"/>
          <p:cNvSpPr>
            <a:spLocks noGrp="1"/>
          </p:cNvSpPr>
          <p:nvPr>
            <p:ph idx="1"/>
          </p:nvPr>
        </p:nvSpPr>
        <p:spPr>
          <a:xfrm>
            <a:off x="457200" y="1371600"/>
            <a:ext cx="8458200" cy="5334000"/>
          </a:xfrm>
        </p:spPr>
        <p:txBody>
          <a:bodyPr>
            <a:normAutofit/>
          </a:bodyPr>
          <a:lstStyle/>
          <a:p>
            <a:pPr marL="0" indent="0">
              <a:spcBef>
                <a:spcPts val="0"/>
              </a:spcBef>
              <a:buNone/>
            </a:pPr>
            <a:r>
              <a:rPr lang="en-US" dirty="0"/>
              <a:t>But how does that prove that A is valid?  There’s a hidden syllogism:</a:t>
            </a:r>
          </a:p>
          <a:p>
            <a:pPr marL="0" indent="0">
              <a:spcBef>
                <a:spcPts val="0"/>
              </a:spcBef>
              <a:buNone/>
            </a:pPr>
            <a:r>
              <a:rPr lang="en-US" dirty="0"/>
              <a:t>C:  All syllogisms of form B are valid.</a:t>
            </a:r>
          </a:p>
          <a:p>
            <a:pPr marL="0" indent="0">
              <a:spcBef>
                <a:spcPts val="0"/>
              </a:spcBef>
              <a:buNone/>
            </a:pPr>
            <a:r>
              <a:rPr lang="en-US" dirty="0"/>
              <a:t>     A is a syllogism of form B.</a:t>
            </a:r>
          </a:p>
          <a:p>
            <a:pPr marL="0" indent="0">
              <a:spcBef>
                <a:spcPts val="0"/>
              </a:spcBef>
              <a:buNone/>
            </a:pPr>
            <a:r>
              <a:rPr lang="en-US" dirty="0"/>
              <a:t>     Therefore syllogism A is valid.</a:t>
            </a:r>
          </a:p>
          <a:p>
            <a:pPr marL="0" indent="0">
              <a:spcBef>
                <a:spcPts val="0"/>
              </a:spcBef>
              <a:buNone/>
            </a:pPr>
            <a:r>
              <a:rPr lang="en-US" dirty="0"/>
              <a:t>But how do we know C is valid?  Hidden syllogism:</a:t>
            </a:r>
          </a:p>
          <a:p>
            <a:pPr marL="0" indent="0">
              <a:spcBef>
                <a:spcPts val="0"/>
              </a:spcBef>
              <a:buNone/>
            </a:pPr>
            <a:r>
              <a:rPr lang="en-US" dirty="0"/>
              <a:t>D:  All syllogisms of form B are valid.</a:t>
            </a:r>
          </a:p>
          <a:p>
            <a:pPr marL="0" indent="0">
              <a:spcBef>
                <a:spcPts val="0"/>
              </a:spcBef>
              <a:buNone/>
            </a:pPr>
            <a:r>
              <a:rPr lang="en-US" dirty="0"/>
              <a:t>      C is a syllogism of form B.</a:t>
            </a:r>
          </a:p>
          <a:p>
            <a:pPr marL="0" indent="0">
              <a:spcBef>
                <a:spcPts val="0"/>
              </a:spcBef>
              <a:buNone/>
            </a:pPr>
            <a:r>
              <a:rPr lang="en-US" dirty="0"/>
              <a:t>      Therefore syllogism C is valid.</a:t>
            </a:r>
          </a:p>
        </p:txBody>
      </p:sp>
    </p:spTree>
    <p:extLst>
      <p:ext uri="{BB962C8B-B14F-4D97-AF65-F5344CB8AC3E}">
        <p14:creationId xmlns:p14="http://schemas.microsoft.com/office/powerpoint/2010/main" val="383863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Problems with the ideal of </a:t>
            </a:r>
            <a:br>
              <a:rPr lang="en-US" sz="4000" dirty="0"/>
            </a:br>
            <a:r>
              <a:rPr lang="en-US" sz="4000" dirty="0"/>
              <a:t>rational thinking</a:t>
            </a:r>
            <a:endParaRPr lang="en-US" dirty="0"/>
          </a:p>
        </p:txBody>
      </p:sp>
      <p:sp>
        <p:nvSpPr>
          <p:cNvPr id="3" name="Content Placeholder 2"/>
          <p:cNvSpPr>
            <a:spLocks noGrp="1"/>
          </p:cNvSpPr>
          <p:nvPr>
            <p:ph idx="1"/>
          </p:nvPr>
        </p:nvSpPr>
        <p:spPr>
          <a:xfrm>
            <a:off x="457200" y="1371600"/>
            <a:ext cx="8458200" cy="5334000"/>
          </a:xfrm>
        </p:spPr>
        <p:txBody>
          <a:bodyPr>
            <a:normAutofit/>
          </a:bodyPr>
          <a:lstStyle/>
          <a:p>
            <a:pPr marL="0" indent="0">
              <a:spcBef>
                <a:spcPts val="0"/>
              </a:spcBef>
              <a:buNone/>
            </a:pPr>
            <a:r>
              <a:rPr lang="en-US" dirty="0"/>
              <a:t>But how does that prove that A is valid?  There’s a hidden syllogism:</a:t>
            </a:r>
          </a:p>
          <a:p>
            <a:pPr marL="0" indent="0">
              <a:spcBef>
                <a:spcPts val="0"/>
              </a:spcBef>
              <a:buNone/>
            </a:pPr>
            <a:r>
              <a:rPr lang="en-US" dirty="0"/>
              <a:t>C:  All syllogisms of form B are valid.</a:t>
            </a:r>
          </a:p>
          <a:p>
            <a:pPr marL="0" indent="0">
              <a:spcBef>
                <a:spcPts val="0"/>
              </a:spcBef>
              <a:buNone/>
            </a:pPr>
            <a:r>
              <a:rPr lang="en-US" dirty="0"/>
              <a:t>     A is a syllogism of form B.</a:t>
            </a:r>
          </a:p>
          <a:p>
            <a:pPr marL="0" indent="0">
              <a:spcBef>
                <a:spcPts val="0"/>
              </a:spcBef>
              <a:buNone/>
            </a:pPr>
            <a:r>
              <a:rPr lang="en-US" dirty="0"/>
              <a:t>     Therefore syllogism A is valid.</a:t>
            </a:r>
          </a:p>
          <a:p>
            <a:pPr marL="0" indent="0">
              <a:spcBef>
                <a:spcPts val="0"/>
              </a:spcBef>
              <a:buNone/>
            </a:pPr>
            <a:r>
              <a:rPr lang="en-US" dirty="0"/>
              <a:t>But how do we know C is valid?  Hidden syllogism:</a:t>
            </a:r>
          </a:p>
          <a:p>
            <a:pPr marL="0" indent="0">
              <a:spcBef>
                <a:spcPts val="0"/>
              </a:spcBef>
              <a:buNone/>
            </a:pPr>
            <a:r>
              <a:rPr lang="en-US" dirty="0"/>
              <a:t>D:  All syllogisms of form B are valid.</a:t>
            </a:r>
          </a:p>
          <a:p>
            <a:pPr marL="0" indent="0">
              <a:spcBef>
                <a:spcPts val="0"/>
              </a:spcBef>
              <a:buNone/>
            </a:pPr>
            <a:r>
              <a:rPr lang="en-US" dirty="0"/>
              <a:t>      C is a syllogism of form B.</a:t>
            </a:r>
          </a:p>
          <a:p>
            <a:pPr marL="0" indent="0">
              <a:spcBef>
                <a:spcPts val="0"/>
              </a:spcBef>
              <a:buNone/>
            </a:pPr>
            <a:r>
              <a:rPr lang="en-US" dirty="0"/>
              <a:t>      Therefore syllogism C is valid.</a:t>
            </a:r>
          </a:p>
          <a:p>
            <a:pPr marL="0" indent="0">
              <a:spcBef>
                <a:spcPts val="0"/>
              </a:spcBef>
              <a:buNone/>
            </a:pPr>
            <a:r>
              <a:rPr lang="en-US" dirty="0"/>
              <a:t>But how do we know D is valid?  etc.</a:t>
            </a:r>
          </a:p>
        </p:txBody>
      </p:sp>
    </p:spTree>
    <p:extLst>
      <p:ext uri="{BB962C8B-B14F-4D97-AF65-F5344CB8AC3E}">
        <p14:creationId xmlns:p14="http://schemas.microsoft.com/office/powerpoint/2010/main" val="40266447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Problems with the ideal of </a:t>
            </a:r>
            <a:br>
              <a:rPr lang="en-US" sz="4000" dirty="0"/>
            </a:br>
            <a:r>
              <a:rPr lang="en-US" sz="4000" dirty="0"/>
              <a:t>rational thinking</a:t>
            </a:r>
            <a:endParaRPr lang="en-US" dirty="0"/>
          </a:p>
        </p:txBody>
      </p:sp>
      <p:sp>
        <p:nvSpPr>
          <p:cNvPr id="3" name="Content Placeholder 2"/>
          <p:cNvSpPr>
            <a:spLocks noGrp="1"/>
          </p:cNvSpPr>
          <p:nvPr>
            <p:ph idx="1"/>
          </p:nvPr>
        </p:nvSpPr>
        <p:spPr>
          <a:xfrm>
            <a:off x="457200" y="1600200"/>
            <a:ext cx="8305800" cy="5105400"/>
          </a:xfrm>
        </p:spPr>
        <p:txBody>
          <a:bodyPr>
            <a:normAutofit/>
          </a:bodyPr>
          <a:lstStyle/>
          <a:p>
            <a:pPr marL="514350" indent="-514350">
              <a:spcBef>
                <a:spcPts val="0"/>
              </a:spcBef>
              <a:buAutoNum type="arabicPeriod" startAt="2"/>
            </a:pPr>
            <a:r>
              <a:rPr lang="en-US" dirty="0"/>
              <a:t>Wittgenstein and Kant:  How do you know you’ve applied the rules correctly?</a:t>
            </a:r>
          </a:p>
          <a:p>
            <a:pPr marL="514350" indent="-514350">
              <a:spcBef>
                <a:spcPts val="0"/>
              </a:spcBef>
              <a:buAutoNum type="arabicPeriod" startAt="2"/>
            </a:pPr>
            <a:endParaRPr lang="en-US" dirty="0"/>
          </a:p>
          <a:p>
            <a:pPr marL="0" indent="0">
              <a:spcBef>
                <a:spcPts val="0"/>
              </a:spcBef>
              <a:buNone/>
            </a:pPr>
            <a:r>
              <a:rPr lang="en-US" dirty="0"/>
              <a:t>     </a:t>
            </a:r>
            <a:r>
              <a:rPr lang="en-US" sz="2800" i="1" dirty="0"/>
              <a:t>All houses on </a:t>
            </a:r>
            <a:r>
              <a:rPr lang="en-US" sz="2800" i="1" dirty="0" err="1"/>
              <a:t>Goden</a:t>
            </a:r>
            <a:r>
              <a:rPr lang="en-US" sz="2800" i="1" dirty="0"/>
              <a:t> St</a:t>
            </a:r>
            <a:r>
              <a:rPr lang="en-US" sz="2800" dirty="0"/>
              <a:t> in A lines up with </a:t>
            </a:r>
            <a:r>
              <a:rPr lang="en-US" sz="2800" i="1" dirty="0"/>
              <a:t>All </a:t>
            </a:r>
            <a:r>
              <a:rPr lang="en-US" sz="2800" i="1" dirty="0" err="1"/>
              <a:t>Xs</a:t>
            </a:r>
            <a:r>
              <a:rPr lang="en-US" sz="2800" dirty="0"/>
              <a:t> in B</a:t>
            </a:r>
          </a:p>
          <a:p>
            <a:pPr marL="0" indent="0">
              <a:spcBef>
                <a:spcPts val="0"/>
              </a:spcBef>
              <a:buNone/>
            </a:pPr>
            <a:r>
              <a:rPr lang="en-US" sz="2800" dirty="0"/>
              <a:t>      </a:t>
            </a:r>
            <a:r>
              <a:rPr lang="en-US" sz="2800" i="1" dirty="0"/>
              <a:t>worth over $600k</a:t>
            </a:r>
            <a:r>
              <a:rPr lang="en-US" sz="2800" dirty="0"/>
              <a:t> in A          lines up with </a:t>
            </a:r>
            <a:r>
              <a:rPr lang="en-US" sz="2800" i="1" dirty="0"/>
              <a:t>Y</a:t>
            </a:r>
            <a:r>
              <a:rPr lang="en-US" sz="2800" dirty="0"/>
              <a:t> in B</a:t>
            </a:r>
          </a:p>
          <a:p>
            <a:pPr marL="0" indent="0">
              <a:spcBef>
                <a:spcPts val="0"/>
              </a:spcBef>
              <a:buNone/>
            </a:pPr>
            <a:r>
              <a:rPr lang="en-US" sz="2800" dirty="0"/>
              <a:t>      </a:t>
            </a:r>
            <a:r>
              <a:rPr lang="en-US" sz="2800" i="1" dirty="0"/>
              <a:t>my house</a:t>
            </a:r>
            <a:r>
              <a:rPr lang="en-US" sz="2800" dirty="0"/>
              <a:t> in A                        lines up with </a:t>
            </a:r>
            <a:r>
              <a:rPr lang="en-US" sz="2800" i="1" dirty="0"/>
              <a:t>Z</a:t>
            </a:r>
            <a:r>
              <a:rPr lang="en-US" sz="2800" dirty="0"/>
              <a:t> in B</a:t>
            </a:r>
          </a:p>
          <a:p>
            <a:pPr marL="0" indent="0">
              <a:spcBef>
                <a:spcPts val="0"/>
              </a:spcBef>
              <a:buNone/>
            </a:pPr>
            <a:endParaRPr lang="en-US" sz="2800" dirty="0"/>
          </a:p>
          <a:p>
            <a:pPr marL="0" indent="0">
              <a:spcBef>
                <a:spcPts val="0"/>
              </a:spcBef>
              <a:buNone/>
            </a:pPr>
            <a:endParaRPr lang="en-US" dirty="0"/>
          </a:p>
        </p:txBody>
      </p:sp>
    </p:spTree>
    <p:extLst>
      <p:ext uri="{BB962C8B-B14F-4D97-AF65-F5344CB8AC3E}">
        <p14:creationId xmlns:p14="http://schemas.microsoft.com/office/powerpoint/2010/main" val="37220089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Problems with the ideal of </a:t>
            </a:r>
            <a:br>
              <a:rPr lang="en-US" sz="4000" dirty="0"/>
            </a:br>
            <a:r>
              <a:rPr lang="en-US" sz="4000" dirty="0"/>
              <a:t>rational thinking</a:t>
            </a:r>
            <a:endParaRPr lang="en-US" dirty="0"/>
          </a:p>
        </p:txBody>
      </p:sp>
      <p:sp>
        <p:nvSpPr>
          <p:cNvPr id="3" name="Content Placeholder 2"/>
          <p:cNvSpPr>
            <a:spLocks noGrp="1"/>
          </p:cNvSpPr>
          <p:nvPr>
            <p:ph idx="1"/>
          </p:nvPr>
        </p:nvSpPr>
        <p:spPr>
          <a:xfrm>
            <a:off x="457200" y="1600200"/>
            <a:ext cx="8305800" cy="5562600"/>
          </a:xfrm>
        </p:spPr>
        <p:txBody>
          <a:bodyPr>
            <a:normAutofit/>
          </a:bodyPr>
          <a:lstStyle/>
          <a:p>
            <a:pPr marL="514350" indent="-514350">
              <a:spcBef>
                <a:spcPts val="0"/>
              </a:spcBef>
              <a:buAutoNum type="arabicPeriod" startAt="2"/>
            </a:pPr>
            <a:r>
              <a:rPr lang="en-US" dirty="0"/>
              <a:t>Wittgenstein and Kant:  How do you know you’ve applied the rules correctly?</a:t>
            </a:r>
          </a:p>
          <a:p>
            <a:pPr marL="514350" indent="-514350">
              <a:spcBef>
                <a:spcPts val="0"/>
              </a:spcBef>
              <a:buAutoNum type="arabicPeriod" startAt="2"/>
            </a:pPr>
            <a:endParaRPr lang="en-US" dirty="0"/>
          </a:p>
          <a:p>
            <a:pPr marL="0" indent="0">
              <a:spcBef>
                <a:spcPts val="0"/>
              </a:spcBef>
              <a:buNone/>
            </a:pPr>
            <a:r>
              <a:rPr lang="en-US" dirty="0"/>
              <a:t>     </a:t>
            </a:r>
            <a:r>
              <a:rPr lang="en-US" sz="2800" i="1" dirty="0"/>
              <a:t>All houses on </a:t>
            </a:r>
            <a:r>
              <a:rPr lang="en-US" sz="2800" i="1" dirty="0" err="1"/>
              <a:t>Goden</a:t>
            </a:r>
            <a:r>
              <a:rPr lang="en-US" sz="2800" i="1" dirty="0"/>
              <a:t> St</a:t>
            </a:r>
            <a:r>
              <a:rPr lang="en-US" sz="2800" dirty="0"/>
              <a:t> in A lines up with </a:t>
            </a:r>
            <a:r>
              <a:rPr lang="en-US" sz="2800" i="1" dirty="0"/>
              <a:t>All </a:t>
            </a:r>
            <a:r>
              <a:rPr lang="en-US" sz="2800" i="1" dirty="0" err="1"/>
              <a:t>Xs</a:t>
            </a:r>
            <a:r>
              <a:rPr lang="en-US" sz="2800" dirty="0"/>
              <a:t> in B</a:t>
            </a:r>
          </a:p>
          <a:p>
            <a:pPr marL="0" indent="0">
              <a:spcBef>
                <a:spcPts val="0"/>
              </a:spcBef>
              <a:buNone/>
            </a:pPr>
            <a:r>
              <a:rPr lang="en-US" sz="2800" dirty="0"/>
              <a:t>      </a:t>
            </a:r>
            <a:r>
              <a:rPr lang="en-US" sz="2800" i="1" dirty="0"/>
              <a:t>worth over $600k</a:t>
            </a:r>
            <a:r>
              <a:rPr lang="en-US" sz="2800" dirty="0"/>
              <a:t> in A          lines up with </a:t>
            </a:r>
            <a:r>
              <a:rPr lang="en-US" sz="2800" i="1" dirty="0"/>
              <a:t>Y</a:t>
            </a:r>
            <a:r>
              <a:rPr lang="en-US" sz="2800" dirty="0"/>
              <a:t> in B</a:t>
            </a:r>
          </a:p>
          <a:p>
            <a:pPr marL="0" indent="0">
              <a:spcBef>
                <a:spcPts val="0"/>
              </a:spcBef>
              <a:buNone/>
            </a:pPr>
            <a:r>
              <a:rPr lang="en-US" sz="2800" dirty="0"/>
              <a:t>      </a:t>
            </a:r>
            <a:r>
              <a:rPr lang="en-US" sz="2800" i="1" dirty="0"/>
              <a:t>my house</a:t>
            </a:r>
            <a:r>
              <a:rPr lang="en-US" sz="2800" dirty="0"/>
              <a:t> in A                        lines up with </a:t>
            </a:r>
            <a:r>
              <a:rPr lang="en-US" sz="2800" i="1" dirty="0"/>
              <a:t>Z</a:t>
            </a:r>
            <a:r>
              <a:rPr lang="en-US" sz="2800" dirty="0"/>
              <a:t> in B</a:t>
            </a:r>
          </a:p>
          <a:p>
            <a:pPr marL="0" indent="0">
              <a:spcBef>
                <a:spcPts val="0"/>
              </a:spcBef>
              <a:buNone/>
            </a:pPr>
            <a:endParaRPr lang="en-US" sz="2800" dirty="0"/>
          </a:p>
          <a:p>
            <a:pPr marL="0" indent="0">
              <a:spcBef>
                <a:spcPts val="0"/>
              </a:spcBef>
              <a:buNone/>
            </a:pPr>
            <a:r>
              <a:rPr lang="en-US" dirty="0"/>
              <a:t>To know if you’ve done this right, you need a further rule that says how to line arguments up.  How do we know we’ve applied </a:t>
            </a:r>
            <a:r>
              <a:rPr lang="en-US" i="1" dirty="0"/>
              <a:t>that</a:t>
            </a:r>
            <a:r>
              <a:rPr lang="en-US" dirty="0"/>
              <a:t> correctly?</a:t>
            </a:r>
          </a:p>
          <a:p>
            <a:pPr marL="0" indent="0">
              <a:spcBef>
                <a:spcPts val="0"/>
              </a:spcBef>
              <a:buNone/>
            </a:pPr>
            <a:r>
              <a:rPr lang="en-US" dirty="0"/>
              <a:t>etc.</a:t>
            </a:r>
          </a:p>
        </p:txBody>
      </p:sp>
    </p:spTree>
    <p:extLst>
      <p:ext uri="{BB962C8B-B14F-4D97-AF65-F5344CB8AC3E}">
        <p14:creationId xmlns:p14="http://schemas.microsoft.com/office/powerpoint/2010/main" val="23443052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Problems with the ideal of </a:t>
            </a:r>
            <a:br>
              <a:rPr lang="en-US" sz="4000" dirty="0"/>
            </a:br>
            <a:r>
              <a:rPr lang="en-US" sz="4000" dirty="0"/>
              <a:t>rational thinking</a:t>
            </a:r>
            <a:endParaRPr lang="en-US" dirty="0"/>
          </a:p>
        </p:txBody>
      </p:sp>
      <p:sp>
        <p:nvSpPr>
          <p:cNvPr id="3" name="Content Placeholder 2"/>
          <p:cNvSpPr>
            <a:spLocks noGrp="1"/>
          </p:cNvSpPr>
          <p:nvPr>
            <p:ph idx="1"/>
          </p:nvPr>
        </p:nvSpPr>
        <p:spPr>
          <a:xfrm>
            <a:off x="457200" y="1600200"/>
            <a:ext cx="8305800" cy="5029200"/>
          </a:xfrm>
        </p:spPr>
        <p:txBody>
          <a:bodyPr>
            <a:normAutofit/>
          </a:bodyPr>
          <a:lstStyle/>
          <a:p>
            <a:pPr marL="514350" indent="-514350">
              <a:spcBef>
                <a:spcPts val="0"/>
              </a:spcBef>
              <a:buAutoNum type="arabicPeriod" startAt="3"/>
            </a:pPr>
            <a:r>
              <a:rPr lang="en-US" dirty="0"/>
              <a:t>Why isn’t E valid?</a:t>
            </a:r>
          </a:p>
          <a:p>
            <a:pPr marL="0" indent="0">
              <a:spcBef>
                <a:spcPts val="0"/>
              </a:spcBef>
              <a:buNone/>
            </a:pPr>
            <a:r>
              <a:rPr lang="en-US" dirty="0"/>
              <a:t>E:  All houses on </a:t>
            </a:r>
            <a:r>
              <a:rPr lang="en-US" dirty="0" err="1"/>
              <a:t>Goden</a:t>
            </a:r>
            <a:r>
              <a:rPr lang="en-US" dirty="0"/>
              <a:t> St are clumped together</a:t>
            </a:r>
          </a:p>
          <a:p>
            <a:pPr marL="0" indent="0">
              <a:spcBef>
                <a:spcPts val="0"/>
              </a:spcBef>
              <a:buNone/>
            </a:pPr>
            <a:r>
              <a:rPr lang="en-US" dirty="0"/>
              <a:t>        in one block.</a:t>
            </a:r>
          </a:p>
          <a:p>
            <a:pPr marL="0" indent="0">
              <a:spcBef>
                <a:spcPts val="0"/>
              </a:spcBef>
              <a:buNone/>
            </a:pPr>
            <a:r>
              <a:rPr lang="en-US" dirty="0"/>
              <a:t>     My house is a house on </a:t>
            </a:r>
            <a:r>
              <a:rPr lang="en-US" dirty="0" err="1"/>
              <a:t>Goden</a:t>
            </a:r>
            <a:r>
              <a:rPr lang="en-US" dirty="0"/>
              <a:t> St.</a:t>
            </a:r>
          </a:p>
          <a:p>
            <a:pPr marL="0" indent="0">
              <a:spcBef>
                <a:spcPts val="0"/>
              </a:spcBef>
              <a:buNone/>
            </a:pPr>
            <a:r>
              <a:rPr lang="en-US" dirty="0"/>
              <a:t>     Therefore my house is clumped together in</a:t>
            </a:r>
          </a:p>
          <a:p>
            <a:pPr marL="0" indent="0">
              <a:spcBef>
                <a:spcPts val="0"/>
              </a:spcBef>
              <a:buNone/>
            </a:pPr>
            <a:r>
              <a:rPr lang="en-US" dirty="0"/>
              <a:t>         one block.  (!!!)</a:t>
            </a:r>
          </a:p>
          <a:p>
            <a:pPr marL="0" indent="0">
              <a:spcBef>
                <a:spcPts val="0"/>
              </a:spcBef>
              <a:buNone/>
            </a:pPr>
            <a:endParaRPr lang="en-US" dirty="0"/>
          </a:p>
        </p:txBody>
      </p:sp>
    </p:spTree>
    <p:extLst>
      <p:ext uri="{BB962C8B-B14F-4D97-AF65-F5344CB8AC3E}">
        <p14:creationId xmlns:p14="http://schemas.microsoft.com/office/powerpoint/2010/main" val="29225184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Problems with the ideal of </a:t>
            </a:r>
            <a:br>
              <a:rPr lang="en-US" sz="4000" dirty="0"/>
            </a:br>
            <a:r>
              <a:rPr lang="en-US" sz="4000" dirty="0"/>
              <a:t>rational thinking</a:t>
            </a:r>
            <a:endParaRPr lang="en-US" dirty="0"/>
          </a:p>
        </p:txBody>
      </p:sp>
      <p:sp>
        <p:nvSpPr>
          <p:cNvPr id="3" name="Content Placeholder 2"/>
          <p:cNvSpPr>
            <a:spLocks noGrp="1"/>
          </p:cNvSpPr>
          <p:nvPr>
            <p:ph idx="1"/>
          </p:nvPr>
        </p:nvSpPr>
        <p:spPr>
          <a:xfrm>
            <a:off x="457200" y="1600200"/>
            <a:ext cx="8305800" cy="5029200"/>
          </a:xfrm>
        </p:spPr>
        <p:txBody>
          <a:bodyPr>
            <a:normAutofit/>
          </a:bodyPr>
          <a:lstStyle/>
          <a:p>
            <a:pPr marL="514350" indent="-514350">
              <a:spcBef>
                <a:spcPts val="0"/>
              </a:spcBef>
              <a:buAutoNum type="arabicPeriod" startAt="3"/>
            </a:pPr>
            <a:r>
              <a:rPr lang="en-US" dirty="0"/>
              <a:t>Why isn’t E valid?</a:t>
            </a:r>
          </a:p>
          <a:p>
            <a:pPr marL="0" indent="0">
              <a:spcBef>
                <a:spcPts val="0"/>
              </a:spcBef>
              <a:buNone/>
            </a:pPr>
            <a:r>
              <a:rPr lang="en-US" dirty="0"/>
              <a:t>E:  All houses on </a:t>
            </a:r>
            <a:r>
              <a:rPr lang="en-US" dirty="0" err="1"/>
              <a:t>Goden</a:t>
            </a:r>
            <a:r>
              <a:rPr lang="en-US" dirty="0"/>
              <a:t> St are clumped together</a:t>
            </a:r>
          </a:p>
          <a:p>
            <a:pPr marL="0" indent="0">
              <a:spcBef>
                <a:spcPts val="0"/>
              </a:spcBef>
              <a:buNone/>
            </a:pPr>
            <a:r>
              <a:rPr lang="en-US" dirty="0"/>
              <a:t>        in one block.</a:t>
            </a:r>
          </a:p>
          <a:p>
            <a:pPr marL="0" indent="0">
              <a:spcBef>
                <a:spcPts val="0"/>
              </a:spcBef>
              <a:buNone/>
            </a:pPr>
            <a:r>
              <a:rPr lang="en-US" dirty="0"/>
              <a:t>     My house is a house on </a:t>
            </a:r>
            <a:r>
              <a:rPr lang="en-US" dirty="0" err="1"/>
              <a:t>Goden</a:t>
            </a:r>
            <a:r>
              <a:rPr lang="en-US" dirty="0"/>
              <a:t> St.</a:t>
            </a:r>
          </a:p>
          <a:p>
            <a:pPr marL="0" indent="0">
              <a:spcBef>
                <a:spcPts val="0"/>
              </a:spcBef>
              <a:buNone/>
            </a:pPr>
            <a:r>
              <a:rPr lang="en-US" dirty="0"/>
              <a:t>     Therefore my house is clumped together in</a:t>
            </a:r>
          </a:p>
          <a:p>
            <a:pPr marL="0" indent="0">
              <a:spcBef>
                <a:spcPts val="0"/>
              </a:spcBef>
              <a:buNone/>
            </a:pPr>
            <a:r>
              <a:rPr lang="en-US" dirty="0"/>
              <a:t>         one block.  (!!!)</a:t>
            </a:r>
          </a:p>
          <a:p>
            <a:pPr marL="0" indent="0">
              <a:spcBef>
                <a:spcPts val="0"/>
              </a:spcBef>
              <a:buNone/>
            </a:pPr>
            <a:r>
              <a:rPr lang="en-US" i="1" dirty="0"/>
              <a:t>Clumped together</a:t>
            </a:r>
            <a:r>
              <a:rPr lang="en-US" dirty="0"/>
              <a:t> has a different “logical form” from “worth $600k”:  it has to apply to an aggregate.  </a:t>
            </a:r>
          </a:p>
          <a:p>
            <a:pPr marL="0" indent="0">
              <a:spcBef>
                <a:spcPts val="0"/>
              </a:spcBef>
              <a:buNone/>
            </a:pPr>
            <a:endParaRPr lang="en-US" dirty="0"/>
          </a:p>
          <a:p>
            <a:pPr marL="0" indent="0">
              <a:spcBef>
                <a:spcPts val="0"/>
              </a:spcBef>
              <a:buNone/>
            </a:pPr>
            <a:endParaRPr lang="en-US" dirty="0"/>
          </a:p>
        </p:txBody>
      </p:sp>
    </p:spTree>
    <p:extLst>
      <p:ext uri="{BB962C8B-B14F-4D97-AF65-F5344CB8AC3E}">
        <p14:creationId xmlns:p14="http://schemas.microsoft.com/office/powerpoint/2010/main" val="37561276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Problems with the ideal of </a:t>
            </a:r>
            <a:br>
              <a:rPr lang="en-US" sz="4000" dirty="0"/>
            </a:br>
            <a:r>
              <a:rPr lang="en-US" sz="4000" dirty="0"/>
              <a:t>rational thinking</a:t>
            </a:r>
            <a:endParaRPr lang="en-US" dirty="0"/>
          </a:p>
        </p:txBody>
      </p:sp>
      <p:sp>
        <p:nvSpPr>
          <p:cNvPr id="3" name="Content Placeholder 2"/>
          <p:cNvSpPr>
            <a:spLocks noGrp="1"/>
          </p:cNvSpPr>
          <p:nvPr>
            <p:ph idx="1"/>
          </p:nvPr>
        </p:nvSpPr>
        <p:spPr>
          <a:xfrm>
            <a:off x="457200" y="1600200"/>
            <a:ext cx="8305800" cy="5029200"/>
          </a:xfrm>
        </p:spPr>
        <p:txBody>
          <a:bodyPr>
            <a:normAutofit/>
          </a:bodyPr>
          <a:lstStyle/>
          <a:p>
            <a:pPr marL="0" indent="0">
              <a:spcBef>
                <a:spcPts val="0"/>
              </a:spcBef>
              <a:buNone/>
            </a:pPr>
            <a:endParaRPr lang="en-US" dirty="0"/>
          </a:p>
          <a:p>
            <a:pPr marL="0" indent="0">
              <a:spcBef>
                <a:spcPts val="0"/>
              </a:spcBef>
              <a:buNone/>
            </a:pPr>
            <a:r>
              <a:rPr lang="en-US" dirty="0"/>
              <a:t>But then deciding whether we have a case of syllogism B depends on knowing the logical form – which is not out there on the surface, and is not conscious, hence not “rational.”</a:t>
            </a:r>
          </a:p>
        </p:txBody>
      </p:sp>
    </p:spTree>
    <p:extLst>
      <p:ext uri="{BB962C8B-B14F-4D97-AF65-F5344CB8AC3E}">
        <p14:creationId xmlns:p14="http://schemas.microsoft.com/office/powerpoint/2010/main" val="35793417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Problems with the ideal of </a:t>
            </a:r>
            <a:br>
              <a:rPr lang="en-US" sz="4000" dirty="0"/>
            </a:br>
            <a:r>
              <a:rPr lang="en-US" sz="4000" dirty="0"/>
              <a:t>rational thinking</a:t>
            </a:r>
            <a:endParaRPr lang="en-US" dirty="0"/>
          </a:p>
        </p:txBody>
      </p:sp>
      <p:sp>
        <p:nvSpPr>
          <p:cNvPr id="3" name="Content Placeholder 2"/>
          <p:cNvSpPr>
            <a:spLocks noGrp="1"/>
          </p:cNvSpPr>
          <p:nvPr>
            <p:ph idx="1"/>
          </p:nvPr>
        </p:nvSpPr>
        <p:spPr>
          <a:xfrm>
            <a:off x="152400" y="1600200"/>
            <a:ext cx="8839200" cy="5029200"/>
          </a:xfrm>
        </p:spPr>
        <p:txBody>
          <a:bodyPr>
            <a:normAutofit/>
          </a:bodyPr>
          <a:lstStyle/>
          <a:p>
            <a:pPr marL="57150" indent="-514350">
              <a:buAutoNum type="arabicPeriod" startAt="4"/>
            </a:pPr>
            <a:r>
              <a:rPr lang="en-US" dirty="0" err="1"/>
              <a:t>Lashley</a:t>
            </a:r>
            <a:r>
              <a:rPr lang="en-US" dirty="0"/>
              <a:t>:  “</a:t>
            </a:r>
            <a:r>
              <a:rPr lang="en-US" i="1" dirty="0"/>
              <a:t>No activity of mind is ever conscious.</a:t>
            </a:r>
            <a:r>
              <a:rPr lang="en-US" dirty="0"/>
              <a:t>”  </a:t>
            </a:r>
          </a:p>
          <a:p>
            <a:pPr marL="0" indent="0">
              <a:buNone/>
            </a:pPr>
            <a:r>
              <a:rPr lang="en-US" dirty="0"/>
              <a:t>We have no awareness of the mental process by which we get from lines 1 and 2 to line 3, only an intuitive sense of “Yes, it follows” or “No, it doesn’t follow.”  </a:t>
            </a:r>
          </a:p>
        </p:txBody>
      </p:sp>
    </p:spTree>
    <p:extLst>
      <p:ext uri="{BB962C8B-B14F-4D97-AF65-F5344CB8AC3E}">
        <p14:creationId xmlns:p14="http://schemas.microsoft.com/office/powerpoint/2010/main" val="410276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thought as inner speech</a:t>
            </a:r>
          </a:p>
        </p:txBody>
      </p:sp>
      <p:sp>
        <p:nvSpPr>
          <p:cNvPr id="3" name="Content Placeholder 2"/>
          <p:cNvSpPr>
            <a:spLocks noGrp="1"/>
          </p:cNvSpPr>
          <p:nvPr>
            <p:ph idx="1"/>
          </p:nvPr>
        </p:nvSpPr>
        <p:spPr/>
        <p:txBody>
          <a:bodyPr>
            <a:normAutofit lnSpcReduction="10000"/>
          </a:bodyPr>
          <a:lstStyle/>
          <a:p>
            <a:pPr marL="0" indent="0">
              <a:buNone/>
            </a:pPr>
            <a:r>
              <a:rPr lang="en-US" dirty="0"/>
              <a:t>1.  Wittgenstein again:</a:t>
            </a:r>
          </a:p>
          <a:p>
            <a:pPr marL="0" indent="0">
              <a:buNone/>
            </a:pPr>
            <a:r>
              <a:rPr lang="en-US" dirty="0"/>
              <a:t>“‘So you really wanted to say....’.... One is tempted to use the following picture:  what he really ‘wanted to say’, what he ‘meant’ was already </a:t>
            </a:r>
            <a:r>
              <a:rPr lang="en-US" i="1" dirty="0"/>
              <a:t>present somewhere</a:t>
            </a:r>
            <a:r>
              <a:rPr lang="en-US" dirty="0"/>
              <a:t> in his mind even before we gave it expression.” </a:t>
            </a:r>
          </a:p>
          <a:p>
            <a:pPr marL="0" indent="0">
              <a:buNone/>
            </a:pPr>
            <a:endParaRPr lang="en-US" dirty="0"/>
          </a:p>
          <a:p>
            <a:pPr marL="0" indent="0">
              <a:buNone/>
            </a:pPr>
            <a:r>
              <a:rPr lang="en-US" dirty="0"/>
              <a:t>– which implies that there’s some sort of meaning/thought independent of the language. </a:t>
            </a:r>
          </a:p>
          <a:p>
            <a:pPr marL="0" indent="0">
              <a:buNone/>
            </a:pPr>
            <a:endParaRPr lang="en-US" dirty="0"/>
          </a:p>
        </p:txBody>
      </p:sp>
    </p:spTree>
    <p:extLst>
      <p:ext uri="{BB962C8B-B14F-4D97-AF65-F5344CB8AC3E}">
        <p14:creationId xmlns:p14="http://schemas.microsoft.com/office/powerpoint/2010/main" val="1337816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Problems with the ideal of </a:t>
            </a:r>
            <a:br>
              <a:rPr lang="en-US" sz="4000" dirty="0"/>
            </a:br>
            <a:r>
              <a:rPr lang="en-US" sz="4000" dirty="0"/>
              <a:t>rational thinking</a:t>
            </a:r>
            <a:endParaRPr lang="en-US" dirty="0"/>
          </a:p>
        </p:txBody>
      </p:sp>
      <p:sp>
        <p:nvSpPr>
          <p:cNvPr id="3" name="Content Placeholder 2"/>
          <p:cNvSpPr>
            <a:spLocks noGrp="1"/>
          </p:cNvSpPr>
          <p:nvPr>
            <p:ph idx="1"/>
          </p:nvPr>
        </p:nvSpPr>
        <p:spPr>
          <a:xfrm>
            <a:off x="152400" y="1600200"/>
            <a:ext cx="8839200" cy="5486400"/>
          </a:xfrm>
        </p:spPr>
        <p:txBody>
          <a:bodyPr>
            <a:normAutofit/>
          </a:bodyPr>
          <a:lstStyle/>
          <a:p>
            <a:pPr marL="57150" indent="-514350">
              <a:buAutoNum type="arabicPeriod" startAt="4"/>
            </a:pPr>
            <a:r>
              <a:rPr lang="en-US" dirty="0" err="1"/>
              <a:t>Lashley</a:t>
            </a:r>
            <a:r>
              <a:rPr lang="en-US" dirty="0"/>
              <a:t>:  “</a:t>
            </a:r>
            <a:r>
              <a:rPr lang="en-US" i="1" dirty="0"/>
              <a:t>No activity of mind is ever conscious.</a:t>
            </a:r>
            <a:r>
              <a:rPr lang="en-US" dirty="0"/>
              <a:t>”  </a:t>
            </a:r>
          </a:p>
          <a:p>
            <a:pPr marL="0" indent="0">
              <a:buNone/>
            </a:pPr>
            <a:r>
              <a:rPr lang="en-US" dirty="0"/>
              <a:t>We have no awareness of the mental process by which we get from lines 1 and 2 to line 3, only an intuitive sense of “Yes, it follows” or “No, it doesn’t follow.” </a:t>
            </a:r>
          </a:p>
          <a:p>
            <a:pPr marL="0" indent="0">
              <a:buNone/>
            </a:pPr>
            <a:r>
              <a:rPr lang="en-US" dirty="0"/>
              <a:t>What’s this “intuitive sense”?  An unconscious computation performed on a meaning, resulting in a conscious character tag associated with the sentence. </a:t>
            </a:r>
          </a:p>
        </p:txBody>
      </p:sp>
    </p:spTree>
    <p:extLst>
      <p:ext uri="{BB962C8B-B14F-4D97-AF65-F5344CB8AC3E}">
        <p14:creationId xmlns:p14="http://schemas.microsoft.com/office/powerpoint/2010/main" val="31304379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Problems with the ideal of </a:t>
            </a:r>
            <a:br>
              <a:rPr lang="en-US" sz="4000" dirty="0"/>
            </a:br>
            <a:r>
              <a:rPr lang="en-US" sz="4000" dirty="0"/>
              <a:t>rational thinking</a:t>
            </a:r>
            <a:endParaRPr lang="en-US" dirty="0"/>
          </a:p>
        </p:txBody>
      </p:sp>
      <p:sp>
        <p:nvSpPr>
          <p:cNvPr id="3" name="Content Placeholder 2"/>
          <p:cNvSpPr>
            <a:spLocks noGrp="1"/>
          </p:cNvSpPr>
          <p:nvPr>
            <p:ph idx="1"/>
          </p:nvPr>
        </p:nvSpPr>
        <p:spPr>
          <a:xfrm>
            <a:off x="152400" y="1600200"/>
            <a:ext cx="8839200" cy="5486400"/>
          </a:xfrm>
        </p:spPr>
        <p:txBody>
          <a:bodyPr>
            <a:normAutofit/>
          </a:bodyPr>
          <a:lstStyle/>
          <a:p>
            <a:pPr marL="514350" indent="-514350">
              <a:buAutoNum type="arabicPeriod" startAt="5"/>
            </a:pPr>
            <a:r>
              <a:rPr lang="en-US" dirty="0"/>
              <a:t>The conscious language in which the thought process is “made explicit” consists only of pronunciation plus character tags!   The actual work of inference is done unconsciously.</a:t>
            </a:r>
          </a:p>
        </p:txBody>
      </p:sp>
    </p:spTree>
    <p:extLst>
      <p:ext uri="{BB962C8B-B14F-4D97-AF65-F5344CB8AC3E}">
        <p14:creationId xmlns:p14="http://schemas.microsoft.com/office/powerpoint/2010/main" val="32611895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rational thinking?</a:t>
            </a:r>
          </a:p>
        </p:txBody>
      </p:sp>
      <p:sp>
        <p:nvSpPr>
          <p:cNvPr id="3" name="Content Placeholder 2"/>
          <p:cNvSpPr>
            <a:spLocks noGrp="1"/>
          </p:cNvSpPr>
          <p:nvPr>
            <p:ph idx="1"/>
          </p:nvPr>
        </p:nvSpPr>
        <p:spPr/>
        <p:txBody>
          <a:bodyPr/>
          <a:lstStyle/>
          <a:p>
            <a:pPr marL="0" indent="0">
              <a:buNone/>
            </a:pPr>
            <a:r>
              <a:rPr lang="en-US" dirty="0"/>
              <a:t>Rational thinking isn’t an </a:t>
            </a:r>
            <a:r>
              <a:rPr lang="en-US" i="1" dirty="0"/>
              <a:t>alternative</a:t>
            </a:r>
            <a:r>
              <a:rPr lang="en-US" dirty="0"/>
              <a:t> to intuitive thinking.  </a:t>
            </a:r>
          </a:p>
          <a:p>
            <a:pPr marL="0" indent="0">
              <a:buNone/>
            </a:pPr>
            <a:r>
              <a:rPr lang="en-US" dirty="0"/>
              <a:t>Rather it </a:t>
            </a:r>
            <a:r>
              <a:rPr lang="en-US" i="1" dirty="0"/>
              <a:t>depends</a:t>
            </a:r>
            <a:r>
              <a:rPr lang="en-US" dirty="0"/>
              <a:t> on intuitive thinking.  It involves language, which is conscious by virtue of its pronunciation.</a:t>
            </a:r>
          </a:p>
        </p:txBody>
      </p:sp>
    </p:spTree>
    <p:extLst>
      <p:ext uri="{BB962C8B-B14F-4D97-AF65-F5344CB8AC3E}">
        <p14:creationId xmlns:p14="http://schemas.microsoft.com/office/powerpoint/2010/main" val="26038199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rational thinking?</a:t>
            </a: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t>You can never be </a:t>
            </a:r>
            <a:r>
              <a:rPr lang="en-US" i="1" dirty="0"/>
              <a:t>perfectly</a:t>
            </a:r>
            <a:r>
              <a:rPr lang="en-US" dirty="0"/>
              <a:t> explicit.  </a:t>
            </a:r>
          </a:p>
          <a:p>
            <a:pPr marL="0" indent="0">
              <a:buNone/>
            </a:pPr>
            <a:r>
              <a:rPr lang="en-US" dirty="0"/>
              <a:t>The best you can do is to be </a:t>
            </a:r>
            <a:r>
              <a:rPr lang="en-US" i="1" dirty="0"/>
              <a:t>more</a:t>
            </a:r>
            <a:r>
              <a:rPr lang="en-US" dirty="0"/>
              <a:t> explicit, be sensitive to gaps, and avoid confirmation bias (self-interest, judging true what you </a:t>
            </a:r>
            <a:r>
              <a:rPr lang="en-US" i="1" dirty="0"/>
              <a:t>want</a:t>
            </a:r>
            <a:r>
              <a:rPr lang="en-US" dirty="0"/>
              <a:t> to be true).  </a:t>
            </a:r>
          </a:p>
        </p:txBody>
      </p:sp>
    </p:spTree>
    <p:extLst>
      <p:ext uri="{BB962C8B-B14F-4D97-AF65-F5344CB8AC3E}">
        <p14:creationId xmlns:p14="http://schemas.microsoft.com/office/powerpoint/2010/main" val="42840952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rational thinking?</a:t>
            </a: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t>You can never be </a:t>
            </a:r>
            <a:r>
              <a:rPr lang="en-US" i="1" dirty="0"/>
              <a:t>perfectly</a:t>
            </a:r>
            <a:r>
              <a:rPr lang="en-US" dirty="0"/>
              <a:t> explicit.  </a:t>
            </a:r>
          </a:p>
          <a:p>
            <a:pPr marL="0" indent="0">
              <a:buNone/>
            </a:pPr>
            <a:r>
              <a:rPr lang="en-US" dirty="0"/>
              <a:t>The best you can do is to be </a:t>
            </a:r>
            <a:r>
              <a:rPr lang="en-US" i="1" dirty="0"/>
              <a:t>more</a:t>
            </a:r>
            <a:r>
              <a:rPr lang="en-US" dirty="0"/>
              <a:t> explicit, be sensitive to gaps, and avoid confirmation bias (self-interest, judging true what you </a:t>
            </a:r>
            <a:r>
              <a:rPr lang="en-US" i="1" dirty="0"/>
              <a:t>want</a:t>
            </a:r>
            <a:r>
              <a:rPr lang="en-US" dirty="0"/>
              <a:t> to be true).  </a:t>
            </a:r>
          </a:p>
          <a:p>
            <a:pPr marL="0" indent="0">
              <a:buNone/>
            </a:pPr>
            <a:r>
              <a:rPr lang="en-US" dirty="0"/>
              <a:t>Learning to do this (“critical thinking”) is like learning any skill or craft, requiring a combination of explicit explanation and intuitive “getting it.”  </a:t>
            </a:r>
          </a:p>
        </p:txBody>
      </p:sp>
    </p:spTree>
    <p:extLst>
      <p:ext uri="{BB962C8B-B14F-4D97-AF65-F5344CB8AC3E}">
        <p14:creationId xmlns:p14="http://schemas.microsoft.com/office/powerpoint/2010/main" val="22926517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rational thinking?</a:t>
            </a: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t>How much rational thinking do we actually do?  And how much do we simply take on faith?  </a:t>
            </a:r>
          </a:p>
          <a:p>
            <a:pPr marL="0" indent="0">
              <a:buNone/>
            </a:pPr>
            <a:r>
              <a:rPr lang="en-US" dirty="0"/>
              <a:t>Do we seek rational explanations of everything in our lives?  </a:t>
            </a:r>
          </a:p>
        </p:txBody>
      </p:sp>
    </p:spTree>
    <p:extLst>
      <p:ext uri="{BB962C8B-B14F-4D97-AF65-F5344CB8AC3E}">
        <p14:creationId xmlns:p14="http://schemas.microsoft.com/office/powerpoint/2010/main" val="38339669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rational thinking?</a:t>
            </a:r>
          </a:p>
        </p:txBody>
      </p:sp>
      <p:sp>
        <p:nvSpPr>
          <p:cNvPr id="3" name="Content Placeholder 2"/>
          <p:cNvSpPr>
            <a:spLocks noGrp="1"/>
          </p:cNvSpPr>
          <p:nvPr>
            <p:ph idx="1"/>
          </p:nvPr>
        </p:nvSpPr>
        <p:spPr>
          <a:xfrm>
            <a:off x="457200" y="1600200"/>
            <a:ext cx="8229600" cy="5486400"/>
          </a:xfrm>
        </p:spPr>
        <p:txBody>
          <a:bodyPr>
            <a:normAutofit/>
          </a:bodyPr>
          <a:lstStyle/>
          <a:p>
            <a:pPr marL="0" indent="0">
              <a:buNone/>
            </a:pPr>
            <a:r>
              <a:rPr lang="en-US" dirty="0"/>
              <a:t>How much rational thinking do we actually do?  And how much do we simply take on faith?  </a:t>
            </a:r>
          </a:p>
          <a:p>
            <a:pPr marL="0" indent="0">
              <a:buNone/>
            </a:pPr>
            <a:r>
              <a:rPr lang="en-US" dirty="0"/>
              <a:t>Do we seek rational explanations of everything in our lives?  </a:t>
            </a:r>
          </a:p>
          <a:p>
            <a:r>
              <a:rPr lang="en-US" sz="2800" dirty="0"/>
              <a:t>Where our food comes from?  </a:t>
            </a:r>
          </a:p>
          <a:p>
            <a:r>
              <a:rPr lang="en-US" sz="2800" dirty="0"/>
              <a:t>How our computers and cellphones work?  </a:t>
            </a:r>
          </a:p>
          <a:p>
            <a:r>
              <a:rPr lang="en-US" sz="2800" dirty="0"/>
              <a:t>How our clothes, dishes, and tools, are manufactured? </a:t>
            </a:r>
          </a:p>
          <a:p>
            <a:r>
              <a:rPr lang="en-US" sz="2800" dirty="0"/>
              <a:t>Do you pick your friends rationally?  </a:t>
            </a:r>
          </a:p>
          <a:p>
            <a:r>
              <a:rPr lang="en-US" sz="2800" dirty="0"/>
              <a:t>Your profession?</a:t>
            </a:r>
          </a:p>
          <a:p>
            <a:endParaRPr lang="en-US" dirty="0"/>
          </a:p>
        </p:txBody>
      </p:sp>
    </p:spTree>
    <p:extLst>
      <p:ext uri="{BB962C8B-B14F-4D97-AF65-F5344CB8AC3E}">
        <p14:creationId xmlns:p14="http://schemas.microsoft.com/office/powerpoint/2010/main" val="2835320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is rational thinking?</a:t>
            </a:r>
          </a:p>
        </p:txBody>
      </p:sp>
      <p:sp>
        <p:nvSpPr>
          <p:cNvPr id="3" name="Content Placeholder 2"/>
          <p:cNvSpPr>
            <a:spLocks noGrp="1"/>
          </p:cNvSpPr>
          <p:nvPr>
            <p:ph idx="1"/>
          </p:nvPr>
        </p:nvSpPr>
        <p:spPr>
          <a:xfrm>
            <a:off x="457200" y="1600200"/>
            <a:ext cx="8229600" cy="5257800"/>
          </a:xfrm>
        </p:spPr>
        <p:txBody>
          <a:bodyPr>
            <a:normAutofit/>
          </a:bodyPr>
          <a:lstStyle/>
          <a:p>
            <a:pPr marL="0" indent="0">
              <a:buNone/>
            </a:pPr>
            <a:r>
              <a:rPr lang="en-US" dirty="0"/>
              <a:t>How much rational thinking do we actually do?  And how much do we simply take on faith?  </a:t>
            </a:r>
          </a:p>
          <a:p>
            <a:pPr marL="0" indent="0">
              <a:buNone/>
            </a:pPr>
            <a:r>
              <a:rPr lang="en-US" dirty="0"/>
              <a:t>Do we seek rational explanations of everything in our lives?  </a:t>
            </a:r>
          </a:p>
          <a:p>
            <a:pPr marL="0" indent="0">
              <a:buNone/>
            </a:pPr>
            <a:r>
              <a:rPr lang="en-US" dirty="0"/>
              <a:t>In science:  Do we insist on reconstructing the foundations of our field, or do we trust the Received Wisdom?  (</a:t>
            </a:r>
            <a:r>
              <a:rPr lang="en-US" i="1" dirty="0"/>
              <a:t>Which</a:t>
            </a:r>
            <a:r>
              <a:rPr lang="en-US" dirty="0"/>
              <a:t> received wisdom?)</a:t>
            </a:r>
          </a:p>
        </p:txBody>
      </p:sp>
    </p:spTree>
    <p:extLst>
      <p:ext uri="{BB962C8B-B14F-4D97-AF65-F5344CB8AC3E}">
        <p14:creationId xmlns:p14="http://schemas.microsoft.com/office/powerpoint/2010/main" val="12447732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does rational thinking help?</a:t>
            </a:r>
            <a:endParaRPr lang="en-US" dirty="0"/>
          </a:p>
        </p:txBody>
      </p:sp>
      <p:sp>
        <p:nvSpPr>
          <p:cNvPr id="3" name="Content Placeholder 2"/>
          <p:cNvSpPr>
            <a:spLocks noGrp="1"/>
          </p:cNvSpPr>
          <p:nvPr>
            <p:ph idx="1"/>
          </p:nvPr>
        </p:nvSpPr>
        <p:spPr/>
        <p:txBody>
          <a:bodyPr/>
          <a:lstStyle/>
          <a:p>
            <a:pPr marL="0" indent="0">
              <a:buNone/>
            </a:pPr>
            <a:r>
              <a:rPr lang="en-US" dirty="0"/>
              <a:t>1.  The “handle” of pronunciation enables us to pay attention to the thought, hold it in memory, retrieve it when needed.  </a:t>
            </a:r>
          </a:p>
          <a:p>
            <a:pPr marL="0" indent="0">
              <a:buNone/>
            </a:pPr>
            <a:endParaRPr lang="en-US" dirty="0"/>
          </a:p>
        </p:txBody>
      </p:sp>
    </p:spTree>
    <p:extLst>
      <p:ext uri="{BB962C8B-B14F-4D97-AF65-F5344CB8AC3E}">
        <p14:creationId xmlns:p14="http://schemas.microsoft.com/office/powerpoint/2010/main" val="28594945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does rational thinking help?</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t>2.  A sentence expresses not just content of a thought but its character tags:</a:t>
            </a:r>
          </a:p>
          <a:p>
            <a:r>
              <a:rPr lang="en-US" dirty="0"/>
              <a:t>There’s a cat on the mat.           [conviction]</a:t>
            </a:r>
          </a:p>
          <a:p>
            <a:r>
              <a:rPr lang="en-US" dirty="0"/>
              <a:t>There isn’t a cat on the mat.     [dissent]</a:t>
            </a:r>
          </a:p>
          <a:p>
            <a:r>
              <a:rPr lang="en-US" dirty="0"/>
              <a:t>Is there a cat on the mat?	         [noncommittal]</a:t>
            </a:r>
          </a:p>
        </p:txBody>
      </p:sp>
    </p:spTree>
    <p:extLst>
      <p:ext uri="{BB962C8B-B14F-4D97-AF65-F5344CB8AC3E}">
        <p14:creationId xmlns:p14="http://schemas.microsoft.com/office/powerpoint/2010/main" val="324946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thought as inner speech</a:t>
            </a:r>
          </a:p>
        </p:txBody>
      </p:sp>
      <p:sp>
        <p:nvSpPr>
          <p:cNvPr id="3" name="Content Placeholder 2"/>
          <p:cNvSpPr>
            <a:spLocks noGrp="1"/>
          </p:cNvSpPr>
          <p:nvPr>
            <p:ph idx="1"/>
          </p:nvPr>
        </p:nvSpPr>
        <p:spPr/>
        <p:txBody>
          <a:bodyPr>
            <a:normAutofit/>
          </a:bodyPr>
          <a:lstStyle/>
          <a:p>
            <a:pPr marL="0" indent="0">
              <a:buNone/>
            </a:pPr>
            <a:r>
              <a:rPr lang="en-US" dirty="0"/>
              <a:t>2.  If the thought = the linguistic expression, how can we translate (even roughly) between languages?</a:t>
            </a:r>
          </a:p>
          <a:p>
            <a:pPr marL="0" indent="0">
              <a:buNone/>
            </a:pPr>
            <a:endParaRPr lang="en-US" dirty="0"/>
          </a:p>
        </p:txBody>
      </p:sp>
    </p:spTree>
    <p:extLst>
      <p:ext uri="{BB962C8B-B14F-4D97-AF65-F5344CB8AC3E}">
        <p14:creationId xmlns:p14="http://schemas.microsoft.com/office/powerpoint/2010/main" val="20496882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does rational thinking help?</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t>2.  A sentence expresses not just content of a thought but its character tags:</a:t>
            </a:r>
          </a:p>
          <a:p>
            <a:r>
              <a:rPr lang="en-US" dirty="0"/>
              <a:t>There’s a cat on the mat.           [conviction]</a:t>
            </a:r>
          </a:p>
          <a:p>
            <a:r>
              <a:rPr lang="en-US" dirty="0"/>
              <a:t>There isn’t a cat on the mat.     [dissent]</a:t>
            </a:r>
          </a:p>
          <a:p>
            <a:r>
              <a:rPr lang="en-US" dirty="0"/>
              <a:t>Is there a cat on the mat?	         [noncommittal]</a:t>
            </a:r>
          </a:p>
          <a:p>
            <a:pPr marL="0" indent="0">
              <a:buNone/>
            </a:pPr>
            <a:r>
              <a:rPr lang="en-US" dirty="0"/>
              <a:t>So we can now attend to character tags that express the associated feelings explicitly.  (Is there </a:t>
            </a:r>
            <a:r>
              <a:rPr lang="en-US" i="1" dirty="0"/>
              <a:t>really</a:t>
            </a:r>
            <a:r>
              <a:rPr lang="en-US" dirty="0"/>
              <a:t> a cat on the mat?)</a:t>
            </a:r>
          </a:p>
        </p:txBody>
      </p:sp>
    </p:spTree>
    <p:extLst>
      <p:ext uri="{BB962C8B-B14F-4D97-AF65-F5344CB8AC3E}">
        <p14:creationId xmlns:p14="http://schemas.microsoft.com/office/powerpoint/2010/main" val="39084705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does rational thinking help?</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514350" indent="-514350">
              <a:buAutoNum type="arabicPeriod" startAt="3"/>
            </a:pPr>
            <a:r>
              <a:rPr lang="en-US" dirty="0"/>
              <a:t>Can initiate a search for reasons or causes –  </a:t>
            </a:r>
          </a:p>
          <a:p>
            <a:pPr marL="0" indent="0">
              <a:buNone/>
            </a:pPr>
            <a:r>
              <a:rPr lang="en-US" dirty="0"/>
              <a:t>     </a:t>
            </a:r>
            <a:r>
              <a:rPr lang="en-US" i="1" dirty="0"/>
              <a:t>Why</a:t>
            </a:r>
            <a:r>
              <a:rPr lang="en-US" dirty="0"/>
              <a:t> is there a cat on the mat? </a:t>
            </a:r>
          </a:p>
          <a:p>
            <a:pPr marL="0" indent="0">
              <a:buNone/>
            </a:pPr>
            <a:r>
              <a:rPr lang="en-US" dirty="0"/>
              <a:t>     [Committed to cat on the mat, </a:t>
            </a:r>
          </a:p>
          <a:p>
            <a:pPr marL="0" indent="0">
              <a:buNone/>
            </a:pPr>
            <a:r>
              <a:rPr lang="en-US" dirty="0"/>
              <a:t>	noncommittal about reason]</a:t>
            </a:r>
          </a:p>
          <a:p>
            <a:pPr marL="0" indent="0">
              <a:buNone/>
            </a:pPr>
            <a:r>
              <a:rPr lang="en-US" dirty="0"/>
              <a:t>– one of the primary generators of scientific inquiry, and of inquiry into people’s motives (“Now why did she say that?”)</a:t>
            </a:r>
          </a:p>
          <a:p>
            <a:pPr marL="0" indent="0">
              <a:buNone/>
            </a:pPr>
            <a:r>
              <a:rPr lang="en-US" dirty="0"/>
              <a:t> </a:t>
            </a:r>
          </a:p>
        </p:txBody>
      </p:sp>
    </p:spTree>
    <p:extLst>
      <p:ext uri="{BB962C8B-B14F-4D97-AF65-F5344CB8AC3E}">
        <p14:creationId xmlns:p14="http://schemas.microsoft.com/office/powerpoint/2010/main" val="17349931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does rational thinking help?</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t>4.  Can make judgment of consistency among sentences, whether you think they’re true or not.</a:t>
            </a:r>
          </a:p>
          <a:p>
            <a:pPr marL="0" indent="0">
              <a:buNone/>
            </a:pPr>
            <a:r>
              <a:rPr lang="en-US" dirty="0"/>
              <a:t>      If today is Tuesday, then </a:t>
            </a:r>
          </a:p>
          <a:p>
            <a:pPr marL="0" indent="0">
              <a:buNone/>
            </a:pPr>
            <a:r>
              <a:rPr lang="en-US" dirty="0"/>
              <a:t>          tomorrow’s Wednesday.</a:t>
            </a:r>
          </a:p>
          <a:p>
            <a:pPr marL="0" indent="0">
              <a:buNone/>
            </a:pPr>
            <a:endParaRPr lang="en-US" dirty="0"/>
          </a:p>
        </p:txBody>
      </p:sp>
    </p:spTree>
    <p:extLst>
      <p:ext uri="{BB962C8B-B14F-4D97-AF65-F5344CB8AC3E}">
        <p14:creationId xmlns:p14="http://schemas.microsoft.com/office/powerpoint/2010/main" val="4579374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does rational thinking help?</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t>4.  Can make judgment of consistency among sentences, whether you think they’re true or not.</a:t>
            </a:r>
          </a:p>
          <a:p>
            <a:pPr marL="0" indent="0">
              <a:buNone/>
            </a:pPr>
            <a:r>
              <a:rPr lang="en-US" dirty="0"/>
              <a:t>      If today is Tuesday, then </a:t>
            </a:r>
          </a:p>
          <a:p>
            <a:pPr marL="0" indent="0">
              <a:buNone/>
            </a:pPr>
            <a:r>
              <a:rPr lang="en-US" dirty="0"/>
              <a:t>          tomorrow’s Wednesday.</a:t>
            </a:r>
          </a:p>
          <a:p>
            <a:pPr marL="514350" indent="-514350">
              <a:buAutoNum type="arabicPeriod" startAt="5"/>
            </a:pPr>
            <a:r>
              <a:rPr lang="en-US" dirty="0"/>
              <a:t>Can manipulate </a:t>
            </a:r>
            <a:r>
              <a:rPr lang="en-US" i="1" dirty="0"/>
              <a:t>these</a:t>
            </a:r>
            <a:r>
              <a:rPr lang="en-US" dirty="0"/>
              <a:t> connections:</a:t>
            </a:r>
          </a:p>
          <a:p>
            <a:pPr marL="0" indent="0">
              <a:buNone/>
            </a:pPr>
            <a:r>
              <a:rPr lang="en-US" dirty="0"/>
              <a:t>      If today is Tuesday, is tomorrow Thursday?</a:t>
            </a:r>
          </a:p>
          <a:p>
            <a:pPr marL="0" indent="0">
              <a:buNone/>
            </a:pPr>
            <a:endParaRPr lang="en-US" dirty="0"/>
          </a:p>
        </p:txBody>
      </p:sp>
    </p:spTree>
    <p:extLst>
      <p:ext uri="{BB962C8B-B14F-4D97-AF65-F5344CB8AC3E}">
        <p14:creationId xmlns:p14="http://schemas.microsoft.com/office/powerpoint/2010/main" val="13930021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does rational thinking help?</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t>6.  Can understand and maintain two thoughts as alternatives to each other:</a:t>
            </a:r>
          </a:p>
          <a:p>
            <a:pPr marL="0" indent="0">
              <a:buNone/>
            </a:pPr>
            <a:r>
              <a:rPr lang="en-US" dirty="0"/>
              <a:t>      Either it’s snowing or I’m dreaming.</a:t>
            </a:r>
          </a:p>
          <a:p>
            <a:pPr marL="0" indent="0">
              <a:buNone/>
            </a:pPr>
            <a:r>
              <a:rPr lang="en-US" dirty="0"/>
              <a:t>      Either JOHN or BILL ate the leftover pasta.</a:t>
            </a:r>
          </a:p>
          <a:p>
            <a:pPr marL="0" indent="0">
              <a:buNone/>
            </a:pPr>
            <a:r>
              <a:rPr lang="en-US" dirty="0"/>
              <a:t> </a:t>
            </a:r>
          </a:p>
        </p:txBody>
      </p:sp>
    </p:spTree>
    <p:extLst>
      <p:ext uri="{BB962C8B-B14F-4D97-AF65-F5344CB8AC3E}">
        <p14:creationId xmlns:p14="http://schemas.microsoft.com/office/powerpoint/2010/main" val="2108855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How does rational thinking help?</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dirty="0"/>
              <a:t>These procedures enable us to examine our reasoning and break it into smaller steps – just what we want rational thinking to do.  </a:t>
            </a:r>
          </a:p>
          <a:p>
            <a:pPr marL="0" indent="0">
              <a:buNone/>
            </a:pPr>
            <a:r>
              <a:rPr lang="en-US" dirty="0"/>
              <a:t>We can’t do these manipulations with unconscious thoughts, and we can’t represent these connections with visual imagery.  </a:t>
            </a:r>
            <a:br>
              <a:rPr lang="en-US" dirty="0"/>
            </a:br>
            <a:r>
              <a:rPr lang="en-US" dirty="0"/>
              <a:t>So the phonological “handles” provided by language are a fantastic tool for enhancing and enriching thinking.</a:t>
            </a:r>
          </a:p>
        </p:txBody>
      </p:sp>
    </p:spTree>
    <p:extLst>
      <p:ext uri="{BB962C8B-B14F-4D97-AF65-F5344CB8AC3E}">
        <p14:creationId xmlns:p14="http://schemas.microsoft.com/office/powerpoint/2010/main" val="17704674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EB3C-5D07-5448-8F29-35373229138A}"/>
              </a:ext>
            </a:extLst>
          </p:cNvPr>
          <p:cNvSpPr>
            <a:spLocks noGrp="1"/>
          </p:cNvSpPr>
          <p:nvPr>
            <p:ph type="title"/>
          </p:nvPr>
        </p:nvSpPr>
        <p:spPr/>
        <p:txBody>
          <a:bodyPr>
            <a:normAutofit/>
          </a:bodyPr>
          <a:lstStyle/>
          <a:p>
            <a:r>
              <a:rPr lang="en-US" sz="4000" dirty="0"/>
              <a:t>How does rational thinking help?</a:t>
            </a:r>
          </a:p>
        </p:txBody>
      </p:sp>
      <p:sp>
        <p:nvSpPr>
          <p:cNvPr id="3" name="Content Placeholder 2">
            <a:extLst>
              <a:ext uri="{FF2B5EF4-FFF2-40B4-BE49-F238E27FC236}">
                <a16:creationId xmlns:a16="http://schemas.microsoft.com/office/drawing/2014/main" id="{990B4FA7-076A-CF4F-8265-85E56904D8DB}"/>
              </a:ext>
            </a:extLst>
          </p:cNvPr>
          <p:cNvSpPr>
            <a:spLocks noGrp="1"/>
          </p:cNvSpPr>
          <p:nvPr>
            <p:ph idx="1"/>
          </p:nvPr>
        </p:nvSpPr>
        <p:spPr/>
        <p:txBody>
          <a:bodyPr/>
          <a:lstStyle/>
          <a:p>
            <a:pPr marL="0" indent="0">
              <a:buNone/>
            </a:pPr>
            <a:r>
              <a:rPr lang="en-US" dirty="0"/>
              <a:t>7.  Concepts that can only be attained with linguistic “handles”:</a:t>
            </a:r>
          </a:p>
          <a:p>
            <a:pPr marL="0" indent="0">
              <a:buNone/>
            </a:pPr>
            <a:r>
              <a:rPr lang="en-US" sz="2800" dirty="0"/>
              <a:t>Rules of games		The past</a:t>
            </a:r>
          </a:p>
          <a:p>
            <a:pPr marL="0" indent="0">
              <a:buNone/>
            </a:pPr>
            <a:r>
              <a:rPr lang="en-US" sz="2800" dirty="0"/>
              <a:t>Organized religion		The number system</a:t>
            </a:r>
          </a:p>
          <a:p>
            <a:pPr marL="0" indent="0">
              <a:buNone/>
            </a:pPr>
            <a:r>
              <a:rPr lang="en-US" sz="2800" dirty="0"/>
              <a:t>Finance			Science</a:t>
            </a:r>
          </a:p>
          <a:p>
            <a:pPr marL="0" indent="0">
              <a:buNone/>
            </a:pPr>
            <a:r>
              <a:rPr lang="en-US" dirty="0"/>
              <a:t>The power of human thought comes from linking conscious phonological form to unconscious conceptual structure.</a:t>
            </a:r>
          </a:p>
        </p:txBody>
      </p:sp>
    </p:spTree>
    <p:extLst>
      <p:ext uri="{BB962C8B-B14F-4D97-AF65-F5344CB8AC3E}">
        <p14:creationId xmlns:p14="http://schemas.microsoft.com/office/powerpoint/2010/main" val="9098982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pitfalls of </a:t>
            </a:r>
            <a:br>
              <a:rPr lang="en-US" dirty="0"/>
            </a:br>
            <a:r>
              <a:rPr lang="en-US" dirty="0"/>
              <a:t>apparently rational thinking</a:t>
            </a:r>
          </a:p>
        </p:txBody>
      </p:sp>
      <p:sp>
        <p:nvSpPr>
          <p:cNvPr id="3" name="Content Placeholder 2"/>
          <p:cNvSpPr>
            <a:spLocks noGrp="1"/>
          </p:cNvSpPr>
          <p:nvPr>
            <p:ph idx="1"/>
          </p:nvPr>
        </p:nvSpPr>
        <p:spPr/>
        <p:txBody>
          <a:bodyPr/>
          <a:lstStyle/>
          <a:p>
            <a:pPr marL="514350" indent="-514350">
              <a:buAutoNum type="arabicPeriod"/>
            </a:pPr>
            <a:r>
              <a:rPr lang="en-US" dirty="0"/>
              <a:t>Having a word leads to the assumption that there’s a sharp category boundary:</a:t>
            </a:r>
          </a:p>
          <a:p>
            <a:r>
              <a:rPr lang="en-US" dirty="0"/>
              <a:t> Either it’s a dog or it’s not (what about dog-wolf hybrids?)</a:t>
            </a:r>
          </a:p>
          <a:p>
            <a:r>
              <a:rPr lang="en-US" dirty="0"/>
              <a:t>Either it’s a murder or it’s not (abortion?)</a:t>
            </a:r>
          </a:p>
          <a:p>
            <a:r>
              <a:rPr lang="en-US" dirty="0"/>
              <a:t>Either it’s genocide or it’s not (3? no; 6 million? yes; 2000?  150,000? 1 million?)</a:t>
            </a:r>
          </a:p>
          <a:p>
            <a:pPr marL="0" indent="0">
              <a:buNone/>
            </a:pPr>
            <a:endParaRPr lang="en-US" dirty="0"/>
          </a:p>
        </p:txBody>
      </p:sp>
    </p:spTree>
    <p:extLst>
      <p:ext uri="{BB962C8B-B14F-4D97-AF65-F5344CB8AC3E}">
        <p14:creationId xmlns:p14="http://schemas.microsoft.com/office/powerpoint/2010/main" val="32589233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pitfalls of </a:t>
            </a:r>
            <a:br>
              <a:rPr lang="en-US" dirty="0"/>
            </a:br>
            <a:r>
              <a:rPr lang="en-US" dirty="0"/>
              <a:t>apparently rational thinking</a:t>
            </a:r>
          </a:p>
        </p:txBody>
      </p:sp>
      <p:sp>
        <p:nvSpPr>
          <p:cNvPr id="3" name="Content Placeholder 2"/>
          <p:cNvSpPr>
            <a:spLocks noGrp="1"/>
          </p:cNvSpPr>
          <p:nvPr>
            <p:ph idx="1"/>
          </p:nvPr>
        </p:nvSpPr>
        <p:spPr/>
        <p:txBody>
          <a:bodyPr/>
          <a:lstStyle/>
          <a:p>
            <a:pPr marL="514350" indent="-514350">
              <a:buAutoNum type="arabicPeriod" startAt="2"/>
            </a:pPr>
            <a:r>
              <a:rPr lang="en-US" dirty="0"/>
              <a:t>If there isn’t a word for something, it tends to be invisible.  </a:t>
            </a:r>
          </a:p>
          <a:p>
            <a:r>
              <a:rPr lang="en-US" dirty="0"/>
              <a:t>If you believe thinking requires language, then what do monkeys do?  (It must be “mere instinct.”)  </a:t>
            </a:r>
          </a:p>
          <a:p>
            <a:r>
              <a:rPr lang="en-US" dirty="0"/>
              <a:t>If we invent a word for it, say “</a:t>
            </a:r>
            <a:r>
              <a:rPr lang="en-US" dirty="0" err="1"/>
              <a:t>shmink</a:t>
            </a:r>
            <a:r>
              <a:rPr lang="en-US" dirty="0"/>
              <a:t>,” then we can ask “Does thinking = </a:t>
            </a:r>
            <a:r>
              <a:rPr lang="en-US" dirty="0" err="1"/>
              <a:t>shminking</a:t>
            </a:r>
            <a:r>
              <a:rPr lang="en-US" dirty="0"/>
              <a:t> + language?  Or something else entirely?”</a:t>
            </a:r>
          </a:p>
        </p:txBody>
      </p:sp>
    </p:spTree>
    <p:extLst>
      <p:ext uri="{BB962C8B-B14F-4D97-AF65-F5344CB8AC3E}">
        <p14:creationId xmlns:p14="http://schemas.microsoft.com/office/powerpoint/2010/main" val="26943582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pitfalls of </a:t>
            </a:r>
            <a:br>
              <a:rPr lang="en-US" dirty="0"/>
            </a:br>
            <a:r>
              <a:rPr lang="en-US" dirty="0"/>
              <a:t>apparently rational thinking</a:t>
            </a:r>
          </a:p>
        </p:txBody>
      </p:sp>
      <p:sp>
        <p:nvSpPr>
          <p:cNvPr id="3" name="Content Placeholder 2"/>
          <p:cNvSpPr>
            <a:spLocks noGrp="1"/>
          </p:cNvSpPr>
          <p:nvPr>
            <p:ph idx="1"/>
          </p:nvPr>
        </p:nvSpPr>
        <p:spPr/>
        <p:txBody>
          <a:bodyPr/>
          <a:lstStyle/>
          <a:p>
            <a:pPr marL="514350" indent="-514350">
              <a:buAutoNum type="arabicPeriod" startAt="3"/>
            </a:pPr>
            <a:r>
              <a:rPr lang="en-US" dirty="0"/>
              <a:t>You can put words together with just an aura of meaningfulness:		</a:t>
            </a:r>
          </a:p>
          <a:p>
            <a:pPr marL="0" indent="0">
              <a:buNone/>
            </a:pPr>
            <a:r>
              <a:rPr lang="en-US" dirty="0"/>
              <a:t>“I don’t think of consciousness as something that happens in us to us but as something that we achieve or something that we do through our action and interaction with the world around us.”   ???</a:t>
            </a:r>
          </a:p>
          <a:p>
            <a:pPr marL="0" indent="0">
              <a:buNone/>
            </a:pPr>
            <a:r>
              <a:rPr lang="en-US" dirty="0"/>
              <a:t> </a:t>
            </a:r>
          </a:p>
        </p:txBody>
      </p:sp>
    </p:spTree>
    <p:extLst>
      <p:ext uri="{BB962C8B-B14F-4D97-AF65-F5344CB8AC3E}">
        <p14:creationId xmlns:p14="http://schemas.microsoft.com/office/powerpoint/2010/main" val="419489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TotalTime>
  <Words>4886</Words>
  <Application>Microsoft Office PowerPoint</Application>
  <PresentationFormat>Presentazione su schermo (4:3)</PresentationFormat>
  <Paragraphs>484</Paragraphs>
  <Slides>111</Slides>
  <Notes>4</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111</vt:i4>
      </vt:variant>
    </vt:vector>
  </HeadingPairs>
  <TitlesOfParts>
    <vt:vector size="114" baseType="lpstr">
      <vt:lpstr>Arial</vt:lpstr>
      <vt:lpstr>Calibri</vt:lpstr>
      <vt:lpstr>Office Theme</vt:lpstr>
      <vt:lpstr>Language, Meaning, and Rational Thought</vt:lpstr>
      <vt:lpstr>Presentazione standard di PowerPoint</vt:lpstr>
      <vt:lpstr>What is it like when you’re thinking?</vt:lpstr>
      <vt:lpstr>What is it like when you’re thinking?</vt:lpstr>
      <vt:lpstr>What is it like when you’re thinking?</vt:lpstr>
      <vt:lpstr>What is it like when you’re thinking?</vt:lpstr>
      <vt:lpstr>What is it like when you’re thinking?</vt:lpstr>
      <vt:lpstr>Problems with thought as inner speech</vt:lpstr>
      <vt:lpstr>Problems with thought as inner speech</vt:lpstr>
      <vt:lpstr>Problems with thought as inner speech</vt:lpstr>
      <vt:lpstr>Problems with thought as inner speech</vt:lpstr>
      <vt:lpstr>Problems with thought as inner speech</vt:lpstr>
      <vt:lpstr>Problems with thought as inner speech</vt:lpstr>
      <vt:lpstr>What’s language? What are words and sentences?</vt:lpstr>
      <vt:lpstr>What’s language? What are words and sentences?</vt:lpstr>
      <vt:lpstr>What’s language? What are words and sentences?</vt:lpstr>
      <vt:lpstr>What’s language? What are words and sentences?</vt:lpstr>
      <vt:lpstr>What’s language? What are words and sentences?</vt:lpstr>
      <vt:lpstr>What does a concept have  to be able to do?</vt:lpstr>
      <vt:lpstr>What does a concept have  to be able to do?</vt:lpstr>
      <vt:lpstr>What does a concept have  to be able to do?</vt:lpstr>
      <vt:lpstr>What does a concept have  to be able to do?</vt:lpstr>
      <vt:lpstr>What’s a word?</vt:lpstr>
      <vt:lpstr>What’s a word?</vt:lpstr>
      <vt:lpstr>What’s a sentence?</vt:lpstr>
      <vt:lpstr>What’s a sentence?</vt:lpstr>
      <vt:lpstr>What’s a sentence?</vt:lpstr>
      <vt:lpstr>What’s a sentence?</vt:lpstr>
      <vt:lpstr>What’s a sentence?</vt:lpstr>
      <vt:lpstr>What’s a sentence?</vt:lpstr>
      <vt:lpstr>What’s a sentence?</vt:lpstr>
      <vt:lpstr>What’s the experience of inner speech?</vt:lpstr>
      <vt:lpstr>What’s the experience of inner speech?</vt:lpstr>
      <vt:lpstr>What’s the experience of inner speech?</vt:lpstr>
      <vt:lpstr>What’s the experience of inner speech?</vt:lpstr>
      <vt:lpstr>What’s the experience of inner speech?</vt:lpstr>
      <vt:lpstr>What’s the experience of inner speech?</vt:lpstr>
      <vt:lpstr>What’s the experience of inner speech?</vt:lpstr>
      <vt:lpstr>What’s the experience of inner speech?</vt:lpstr>
      <vt:lpstr>What’s the experience of inner speech?</vt:lpstr>
      <vt:lpstr>The Unconscious Meaning Hypothesis</vt:lpstr>
      <vt:lpstr>The Unconscious Meaning Hypothesis</vt:lpstr>
      <vt:lpstr>The Unconscious Meaning Hypothesis</vt:lpstr>
      <vt:lpstr>The Unconscious Meaning Hypothesis</vt:lpstr>
      <vt:lpstr>The Unconscious Meaning Hypothesis</vt:lpstr>
      <vt:lpstr>The Unconscious Meaning Hypothesis</vt:lpstr>
      <vt:lpstr>The Unconscious Meaning Hypothesis</vt:lpstr>
      <vt:lpstr>The Unconscious Meaning Hypothesis</vt:lpstr>
      <vt:lpstr>The Unconscious Meaning Hypothesis</vt:lpstr>
      <vt:lpstr>What about visual experience?</vt:lpstr>
      <vt:lpstr>What about visual experience?</vt:lpstr>
      <vt:lpstr>What about visual experience?</vt:lpstr>
      <vt:lpstr>What about visual experience?</vt:lpstr>
      <vt:lpstr>What about visual experience?</vt:lpstr>
      <vt:lpstr>What about visual experience?</vt:lpstr>
      <vt:lpstr>A third character tag</vt:lpstr>
      <vt:lpstr>A third character tag</vt:lpstr>
      <vt:lpstr>A third character tag</vt:lpstr>
      <vt:lpstr>Consequences for a theory of consciousness</vt:lpstr>
      <vt:lpstr>Consequences for a theory of consciousness</vt:lpstr>
      <vt:lpstr>Consequences for a theory of consciousness</vt:lpstr>
      <vt:lpstr>Consequences for a theory of consciousness</vt:lpstr>
      <vt:lpstr>Consequences for a theory of consciousness</vt:lpstr>
      <vt:lpstr>Consequences for a theory of consciousness</vt:lpstr>
      <vt:lpstr>Consequences for a theory of consciousness</vt:lpstr>
      <vt:lpstr>Changing gears</vt:lpstr>
      <vt:lpstr>What is rational thinking?</vt:lpstr>
      <vt:lpstr>What is rational thinking?</vt:lpstr>
      <vt:lpstr>Problems with the ideal of  rational thinking</vt:lpstr>
      <vt:lpstr>Problems with the ideal of  rational thinking</vt:lpstr>
      <vt:lpstr>Problems with the ideal of  rational thinking</vt:lpstr>
      <vt:lpstr>Problems with the ideal of  rational thinking</vt:lpstr>
      <vt:lpstr>Problems with the ideal of  rational thinking</vt:lpstr>
      <vt:lpstr>Problems with the ideal of  rational thinking</vt:lpstr>
      <vt:lpstr>Problems with the ideal of  rational thinking</vt:lpstr>
      <vt:lpstr>Problems with the ideal of  rational thinking</vt:lpstr>
      <vt:lpstr>Problems with the ideal of  rational thinking</vt:lpstr>
      <vt:lpstr>Problems with the ideal of  rational thinking</vt:lpstr>
      <vt:lpstr>Problems with the ideal of  rational thinking</vt:lpstr>
      <vt:lpstr>Problems with the ideal of  rational thinking</vt:lpstr>
      <vt:lpstr>Problems with the ideal of  rational thinking</vt:lpstr>
      <vt:lpstr>So what is rational thinking?</vt:lpstr>
      <vt:lpstr>So what is rational thinking?</vt:lpstr>
      <vt:lpstr>So what is rational thinking?</vt:lpstr>
      <vt:lpstr>So what is rational thinking?</vt:lpstr>
      <vt:lpstr>So what is rational thinking?</vt:lpstr>
      <vt:lpstr>So what is rational thinking?</vt:lpstr>
      <vt:lpstr>How does rational thinking help?</vt:lpstr>
      <vt:lpstr>How does rational thinking help?</vt:lpstr>
      <vt:lpstr>How does rational thinking help?</vt:lpstr>
      <vt:lpstr>How does rational thinking help?</vt:lpstr>
      <vt:lpstr>How does rational thinking help?</vt:lpstr>
      <vt:lpstr>How does rational thinking help?</vt:lpstr>
      <vt:lpstr>How does rational thinking help?</vt:lpstr>
      <vt:lpstr>How does rational thinking help?</vt:lpstr>
      <vt:lpstr>How does rational thinking help?</vt:lpstr>
      <vt:lpstr>Some pitfalls of  apparently rational thinking</vt:lpstr>
      <vt:lpstr>Some pitfalls of  apparently rational thinking</vt:lpstr>
      <vt:lpstr>Some pitfalls of  apparently rational thinking</vt:lpstr>
      <vt:lpstr>Some pitfalls of  apparently rational thinking</vt:lpstr>
      <vt:lpstr>Some pitfalls of  apparently rational thinking</vt:lpstr>
      <vt:lpstr>Some pitfalls of  apparently rational thinking</vt:lpstr>
      <vt:lpstr>Some pitfalls of  apparently rational thinking</vt:lpstr>
      <vt:lpstr>Some pitfalls of  apparently rational thinking</vt:lpstr>
      <vt:lpstr>Some pitfalls of  apparently rational thinking</vt:lpstr>
      <vt:lpstr>Conclusions</vt:lpstr>
      <vt:lpstr>Conclusions</vt:lpstr>
      <vt:lpstr>Conclusions</vt:lpstr>
      <vt:lpstr>Conclusions</vt:lpstr>
      <vt:lpstr>Conclusions</vt:lpstr>
      <vt:lpstr>Thank you!</vt:lpstr>
    </vt:vector>
  </TitlesOfParts>
  <Company>Tufts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Meaning, and Rational Thought</dc:title>
  <dc:creator>Ray Jackendoff</dc:creator>
  <cp:lastModifiedBy>User</cp:lastModifiedBy>
  <cp:revision>56</cp:revision>
  <dcterms:created xsi:type="dcterms:W3CDTF">2011-10-13T17:49:10Z</dcterms:created>
  <dcterms:modified xsi:type="dcterms:W3CDTF">2020-06-15T13:34:00Z</dcterms:modified>
</cp:coreProperties>
</file>